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rial Black"/>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db9a5a3c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db9a5a3c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74e34d6e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74e34d6e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74e34d6e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74e34d6e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74e34d6e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74e34d6e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7935ff1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7935ff1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574e34d6e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574e34d6e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db9a5a3c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db9a5a3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36eb50e005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36eb50e005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6eb50e005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6eb50e00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74e34d6e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574e34d6e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6eb50e00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6eb50e0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fb14ce918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fb14ce918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74e34d6e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74e34d6e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74e34d6e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574e34d6e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6eb50e005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6eb50e005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6eb50e00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6eb50e00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https://www.atlantapublicschools.us/cms/lib/GA01000924/Centricity/Domain/11671/School%20Strategic%20Plan%20Workbook%20and%20Template_BAMO_Updated%201.12.21.pdf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74e34d6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74e34d6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821150" y="3815300"/>
            <a:ext cx="1238048" cy="1238048"/>
          </a:xfrm>
          <a:prstGeom prst="rect">
            <a:avLst/>
          </a:prstGeom>
          <a:noFill/>
          <a:ln>
            <a:noFill/>
          </a:ln>
        </p:spPr>
      </p:pic>
      <p:sp>
        <p:nvSpPr>
          <p:cNvPr id="55" name="Google Shape;55;p13"/>
          <p:cNvSpPr txBox="1"/>
          <p:nvPr/>
        </p:nvSpPr>
        <p:spPr>
          <a:xfrm>
            <a:off x="405700" y="1458825"/>
            <a:ext cx="8520600" cy="1269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6700">
                <a:solidFill>
                  <a:srgbClr val="FFFFFF"/>
                </a:solidFill>
                <a:latin typeface="Impact"/>
                <a:ea typeface="Impact"/>
                <a:cs typeface="Impact"/>
                <a:sym typeface="Impact"/>
              </a:rPr>
              <a:t>GO TEAM MEETING </a:t>
            </a:r>
            <a:endParaRPr b="1" sz="6700">
              <a:solidFill>
                <a:srgbClr val="FFFFFF"/>
              </a:solidFill>
              <a:latin typeface="Impact"/>
              <a:ea typeface="Impact"/>
              <a:cs typeface="Impact"/>
              <a:sym typeface="Impact"/>
            </a:endParaRPr>
          </a:p>
        </p:txBody>
      </p:sp>
      <p:sp>
        <p:nvSpPr>
          <p:cNvPr id="56" name="Google Shape;56;p13"/>
          <p:cNvSpPr txBox="1"/>
          <p:nvPr/>
        </p:nvSpPr>
        <p:spPr>
          <a:xfrm>
            <a:off x="856900" y="285025"/>
            <a:ext cx="76182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700"/>
              <a:buFont typeface="Arial"/>
              <a:buNone/>
            </a:pPr>
            <a:r>
              <a:rPr b="0" i="0" lang="en" sz="3700" u="none" cap="none" strike="noStrike">
                <a:solidFill>
                  <a:srgbClr val="FF0000"/>
                </a:solidFill>
                <a:latin typeface="Georgia"/>
                <a:ea typeface="Georgia"/>
                <a:cs typeface="Georgia"/>
                <a:sym typeface="Georgia"/>
              </a:rPr>
              <a:t>Barack &amp; Michelle Obama Academy</a:t>
            </a:r>
            <a:r>
              <a:rPr b="0" i="0" lang="en" sz="3700" u="none" cap="none" strike="noStrike">
                <a:solidFill>
                  <a:srgbClr val="002060"/>
                </a:solidFill>
                <a:latin typeface="Georgia"/>
                <a:ea typeface="Georgia"/>
                <a:cs typeface="Georgia"/>
                <a:sym typeface="Georgia"/>
              </a:rPr>
              <a:t> </a:t>
            </a:r>
            <a:endParaRPr b="0" i="0" sz="3700" u="none" cap="none" strike="noStrike">
              <a:solidFill>
                <a:srgbClr val="002060"/>
              </a:solidFill>
              <a:latin typeface="Georgia"/>
              <a:ea typeface="Georgia"/>
              <a:cs typeface="Georgia"/>
              <a:sym typeface="Georgia"/>
            </a:endParaRPr>
          </a:p>
        </p:txBody>
      </p:sp>
      <p:sp>
        <p:nvSpPr>
          <p:cNvPr id="57" name="Google Shape;57;p13"/>
          <p:cNvSpPr txBox="1"/>
          <p:nvPr/>
        </p:nvSpPr>
        <p:spPr>
          <a:xfrm>
            <a:off x="405700" y="2790201"/>
            <a:ext cx="8520600" cy="643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700">
                <a:solidFill>
                  <a:srgbClr val="FF9900"/>
                </a:solidFill>
              </a:rPr>
              <a:t>Wednesday, September 21, 2022 @ 4:45 pm </a:t>
            </a:r>
            <a:endParaRPr b="1" sz="2700">
              <a:solidFill>
                <a:srgbClr val="FF9900"/>
              </a:solidFill>
            </a:endParaRPr>
          </a:p>
        </p:txBody>
      </p:sp>
      <p:pic>
        <p:nvPicPr>
          <p:cNvPr id="58" name="Google Shape;58;p13"/>
          <p:cNvPicPr preferRelativeResize="0"/>
          <p:nvPr/>
        </p:nvPicPr>
        <p:blipFill>
          <a:blip r:embed="rId4">
            <a:alphaModFix/>
          </a:blip>
          <a:stretch>
            <a:fillRect/>
          </a:stretch>
        </p:blipFill>
        <p:spPr>
          <a:xfrm>
            <a:off x="246175" y="4151675"/>
            <a:ext cx="1699341" cy="75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50" name="Shape 150"/>
        <p:cNvGrpSpPr/>
        <p:nvPr/>
      </p:nvGrpSpPr>
      <p:grpSpPr>
        <a:xfrm>
          <a:off x="0" y="0"/>
          <a:ext cx="0" cy="0"/>
          <a:chOff x="0" y="0"/>
          <a:chExt cx="0" cy="0"/>
        </a:xfrm>
      </p:grpSpPr>
      <p:pic>
        <p:nvPicPr>
          <p:cNvPr id="151" name="Google Shape;151;p22"/>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152" name="Google Shape;152;p22"/>
          <p:cNvPicPr preferRelativeResize="0"/>
          <p:nvPr/>
        </p:nvPicPr>
        <p:blipFill>
          <a:blip r:embed="rId4">
            <a:alphaModFix/>
          </a:blip>
          <a:stretch>
            <a:fillRect/>
          </a:stretch>
        </p:blipFill>
        <p:spPr>
          <a:xfrm>
            <a:off x="246175" y="4151675"/>
            <a:ext cx="1699341" cy="754200"/>
          </a:xfrm>
          <a:prstGeom prst="rect">
            <a:avLst/>
          </a:prstGeom>
          <a:noFill/>
          <a:ln>
            <a:noFill/>
          </a:ln>
        </p:spPr>
      </p:pic>
      <p:pic>
        <p:nvPicPr>
          <p:cNvPr id="153" name="Google Shape;153;p22"/>
          <p:cNvPicPr preferRelativeResize="0"/>
          <p:nvPr/>
        </p:nvPicPr>
        <p:blipFill>
          <a:blip r:embed="rId5">
            <a:alphaModFix/>
          </a:blip>
          <a:stretch>
            <a:fillRect/>
          </a:stretch>
        </p:blipFill>
        <p:spPr>
          <a:xfrm>
            <a:off x="2097916" y="243075"/>
            <a:ext cx="5570831" cy="4305970"/>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57" name="Shape 157"/>
        <p:cNvGrpSpPr/>
        <p:nvPr/>
      </p:nvGrpSpPr>
      <p:grpSpPr>
        <a:xfrm>
          <a:off x="0" y="0"/>
          <a:ext cx="0" cy="0"/>
          <a:chOff x="0" y="0"/>
          <a:chExt cx="0" cy="0"/>
        </a:xfrm>
      </p:grpSpPr>
      <p:pic>
        <p:nvPicPr>
          <p:cNvPr id="158" name="Google Shape;158;p23"/>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159" name="Google Shape;159;p23"/>
          <p:cNvPicPr preferRelativeResize="0"/>
          <p:nvPr/>
        </p:nvPicPr>
        <p:blipFill>
          <a:blip r:embed="rId4">
            <a:alphaModFix/>
          </a:blip>
          <a:stretch>
            <a:fillRect/>
          </a:stretch>
        </p:blipFill>
        <p:spPr>
          <a:xfrm>
            <a:off x="246175" y="4151675"/>
            <a:ext cx="1699341" cy="754200"/>
          </a:xfrm>
          <a:prstGeom prst="rect">
            <a:avLst/>
          </a:prstGeom>
          <a:noFill/>
          <a:ln>
            <a:noFill/>
          </a:ln>
        </p:spPr>
      </p:pic>
      <p:pic>
        <p:nvPicPr>
          <p:cNvPr id="160" name="Google Shape;160;p23"/>
          <p:cNvPicPr preferRelativeResize="0"/>
          <p:nvPr/>
        </p:nvPicPr>
        <p:blipFill>
          <a:blip r:embed="rId5">
            <a:alphaModFix/>
          </a:blip>
          <a:stretch>
            <a:fillRect/>
          </a:stretch>
        </p:blipFill>
        <p:spPr>
          <a:xfrm>
            <a:off x="2097916" y="418763"/>
            <a:ext cx="5570831" cy="4305970"/>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64" name="Shape 164"/>
        <p:cNvGrpSpPr/>
        <p:nvPr/>
      </p:nvGrpSpPr>
      <p:grpSpPr>
        <a:xfrm>
          <a:off x="0" y="0"/>
          <a:ext cx="0" cy="0"/>
          <a:chOff x="0" y="0"/>
          <a:chExt cx="0" cy="0"/>
        </a:xfrm>
      </p:grpSpPr>
      <p:pic>
        <p:nvPicPr>
          <p:cNvPr id="165" name="Google Shape;165;p24"/>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166" name="Google Shape;166;p24"/>
          <p:cNvPicPr preferRelativeResize="0"/>
          <p:nvPr/>
        </p:nvPicPr>
        <p:blipFill>
          <a:blip r:embed="rId4">
            <a:alphaModFix/>
          </a:blip>
          <a:stretch>
            <a:fillRect/>
          </a:stretch>
        </p:blipFill>
        <p:spPr>
          <a:xfrm>
            <a:off x="246175" y="4151675"/>
            <a:ext cx="1699341" cy="754200"/>
          </a:xfrm>
          <a:prstGeom prst="rect">
            <a:avLst/>
          </a:prstGeom>
          <a:noFill/>
          <a:ln>
            <a:noFill/>
          </a:ln>
        </p:spPr>
      </p:pic>
      <p:sp>
        <p:nvSpPr>
          <p:cNvPr id="167" name="Google Shape;167;p24"/>
          <p:cNvSpPr txBox="1"/>
          <p:nvPr/>
        </p:nvSpPr>
        <p:spPr>
          <a:xfrm>
            <a:off x="68273" y="0"/>
            <a:ext cx="8991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 sz="4400">
                <a:solidFill>
                  <a:srgbClr val="FFFFFF"/>
                </a:solidFill>
                <a:latin typeface="Twentieth Century"/>
                <a:ea typeface="Twentieth Century"/>
                <a:cs typeface="Twentieth Century"/>
                <a:sym typeface="Twentieth Century"/>
              </a:rPr>
              <a:t>Progress Monitoring Measures </a:t>
            </a:r>
            <a:endParaRPr sz="4400">
              <a:solidFill>
                <a:srgbClr val="FFFFFF"/>
              </a:solidFill>
              <a:latin typeface="Twentieth Century"/>
              <a:ea typeface="Twentieth Century"/>
              <a:cs typeface="Twentieth Century"/>
              <a:sym typeface="Twentieth Century"/>
            </a:endParaRPr>
          </a:p>
        </p:txBody>
      </p:sp>
      <p:sp>
        <p:nvSpPr>
          <p:cNvPr id="168" name="Google Shape;168;p24"/>
          <p:cNvSpPr txBox="1"/>
          <p:nvPr/>
        </p:nvSpPr>
        <p:spPr>
          <a:xfrm>
            <a:off x="568645" y="1044675"/>
            <a:ext cx="18048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 sz="2400">
                <a:solidFill>
                  <a:srgbClr val="D47B22"/>
                </a:solidFill>
                <a:latin typeface="Avenir"/>
                <a:ea typeface="Avenir"/>
                <a:cs typeface="Avenir"/>
                <a:sym typeface="Avenir"/>
              </a:rPr>
              <a:t>Literacy</a:t>
            </a:r>
            <a:endParaRPr b="1" sz="2400">
              <a:solidFill>
                <a:srgbClr val="000000"/>
              </a:solidFill>
              <a:latin typeface="Avenir"/>
              <a:ea typeface="Avenir"/>
              <a:cs typeface="Avenir"/>
              <a:sym typeface="Avenir"/>
            </a:endParaRPr>
          </a:p>
        </p:txBody>
      </p:sp>
      <p:sp>
        <p:nvSpPr>
          <p:cNvPr id="169" name="Google Shape;169;p24"/>
          <p:cNvSpPr txBox="1"/>
          <p:nvPr/>
        </p:nvSpPr>
        <p:spPr>
          <a:xfrm>
            <a:off x="3268651" y="1035150"/>
            <a:ext cx="21702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 sz="2400">
                <a:solidFill>
                  <a:srgbClr val="159839"/>
                </a:solidFill>
                <a:latin typeface="Avenir"/>
                <a:ea typeface="Avenir"/>
                <a:cs typeface="Avenir"/>
                <a:sym typeface="Avenir"/>
              </a:rPr>
              <a:t>Numeracy</a:t>
            </a:r>
            <a:endParaRPr b="1" sz="2400">
              <a:solidFill>
                <a:srgbClr val="000000"/>
              </a:solidFill>
              <a:latin typeface="Avenir"/>
              <a:ea typeface="Avenir"/>
              <a:cs typeface="Avenir"/>
              <a:sym typeface="Avenir"/>
            </a:endParaRPr>
          </a:p>
        </p:txBody>
      </p:sp>
      <p:sp>
        <p:nvSpPr>
          <p:cNvPr id="170" name="Google Shape;170;p24"/>
          <p:cNvSpPr txBox="1"/>
          <p:nvPr/>
        </p:nvSpPr>
        <p:spPr>
          <a:xfrm>
            <a:off x="5887808" y="1044663"/>
            <a:ext cx="3291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 sz="2400">
                <a:solidFill>
                  <a:srgbClr val="A92A91"/>
                </a:solidFill>
                <a:latin typeface="Avenir"/>
                <a:ea typeface="Avenir"/>
                <a:cs typeface="Avenir"/>
                <a:sym typeface="Avenir"/>
              </a:rPr>
              <a:t>Whole Child</a:t>
            </a:r>
            <a:endParaRPr b="1" sz="2400">
              <a:solidFill>
                <a:srgbClr val="000000"/>
              </a:solidFill>
              <a:latin typeface="Avenir"/>
              <a:ea typeface="Avenir"/>
              <a:cs typeface="Avenir"/>
              <a:sym typeface="Avenir"/>
            </a:endParaRPr>
          </a:p>
        </p:txBody>
      </p:sp>
      <p:sp>
        <p:nvSpPr>
          <p:cNvPr id="171" name="Google Shape;171;p24"/>
          <p:cNvSpPr txBox="1"/>
          <p:nvPr/>
        </p:nvSpPr>
        <p:spPr>
          <a:xfrm>
            <a:off x="385950" y="2020875"/>
            <a:ext cx="2170200" cy="2059800"/>
          </a:xfrm>
          <a:prstGeom prst="rect">
            <a:avLst/>
          </a:prstGeom>
          <a:noFill/>
          <a:ln>
            <a:noFill/>
          </a:ln>
        </p:spPr>
        <p:txBody>
          <a:bodyPr anchorCtr="0" anchor="t" bIns="45700" lIns="91425" spcFirstLastPara="1" rIns="91425" wrap="square" tIns="45700">
            <a:noAutofit/>
          </a:bodyPr>
          <a:lstStyle/>
          <a:p>
            <a:pPr indent="-190500" lvl="0" marL="228600" rtl="0" algn="l">
              <a:lnSpc>
                <a:spcPct val="115000"/>
              </a:lnSpc>
              <a:spcBef>
                <a:spcPts val="0"/>
              </a:spcBef>
              <a:spcAft>
                <a:spcPts val="0"/>
              </a:spcAft>
              <a:buClr>
                <a:srgbClr val="FFFFFF"/>
              </a:buClr>
              <a:buSzPts val="1400"/>
              <a:buChar char="•"/>
            </a:pPr>
            <a:r>
              <a:rPr lang="en">
                <a:solidFill>
                  <a:srgbClr val="FFFFFF"/>
                </a:solidFill>
                <a:latin typeface="Calibri"/>
                <a:ea typeface="Calibri"/>
                <a:cs typeface="Calibri"/>
                <a:sym typeface="Calibri"/>
              </a:rPr>
              <a:t>MAP Progress Reports</a:t>
            </a:r>
            <a:endParaRPr>
              <a:solidFill>
                <a:srgbClr val="FFFFFF"/>
              </a:solidFill>
              <a:latin typeface="Calibri"/>
              <a:ea typeface="Calibri"/>
              <a:cs typeface="Calibri"/>
              <a:sym typeface="Calibri"/>
            </a:endParaRPr>
          </a:p>
          <a:p>
            <a:pPr indent="-190500" lvl="0" marL="228600" rtl="0" algn="l">
              <a:lnSpc>
                <a:spcPct val="115000"/>
              </a:lnSpc>
              <a:spcBef>
                <a:spcPts val="0"/>
              </a:spcBef>
              <a:spcAft>
                <a:spcPts val="0"/>
              </a:spcAft>
              <a:buClr>
                <a:srgbClr val="FFFFFF"/>
              </a:buClr>
              <a:buSzPts val="1400"/>
              <a:buChar char="•"/>
            </a:pPr>
            <a:r>
              <a:rPr lang="en">
                <a:solidFill>
                  <a:srgbClr val="FFFFFF"/>
                </a:solidFill>
                <a:latin typeface="Calibri"/>
                <a:ea typeface="Calibri"/>
                <a:cs typeface="Calibri"/>
                <a:sym typeface="Calibri"/>
              </a:rPr>
              <a:t>MAP Student Profile </a:t>
            </a:r>
            <a:endParaRPr>
              <a:solidFill>
                <a:srgbClr val="FFFFFF"/>
              </a:solidFill>
              <a:latin typeface="Calibri"/>
              <a:ea typeface="Calibri"/>
              <a:cs typeface="Calibri"/>
              <a:sym typeface="Calibri"/>
            </a:endParaRPr>
          </a:p>
          <a:p>
            <a:pPr indent="-190500" lvl="0" marL="228600" rtl="0" algn="l">
              <a:lnSpc>
                <a:spcPct val="115000"/>
              </a:lnSpc>
              <a:spcBef>
                <a:spcPts val="0"/>
              </a:spcBef>
              <a:spcAft>
                <a:spcPts val="0"/>
              </a:spcAft>
              <a:buClr>
                <a:srgbClr val="FFFFFF"/>
              </a:buClr>
              <a:buSzPts val="1400"/>
              <a:buChar char="•"/>
            </a:pPr>
            <a:r>
              <a:rPr lang="en">
                <a:solidFill>
                  <a:srgbClr val="FFFFFF"/>
                </a:solidFill>
                <a:latin typeface="Calibri"/>
                <a:ea typeface="Calibri"/>
                <a:cs typeface="Calibri"/>
                <a:sym typeface="Calibri"/>
              </a:rPr>
              <a:t>MTL created Quarterly Benchmarks</a:t>
            </a:r>
            <a:endParaRPr>
              <a:solidFill>
                <a:srgbClr val="FFFFFF"/>
              </a:solidFill>
              <a:latin typeface="Calibri"/>
              <a:ea typeface="Calibri"/>
              <a:cs typeface="Calibri"/>
              <a:sym typeface="Calibri"/>
            </a:endParaRPr>
          </a:p>
          <a:p>
            <a:pPr indent="-190500" lvl="0" marL="228600" rtl="0" algn="l">
              <a:lnSpc>
                <a:spcPct val="115000"/>
              </a:lnSpc>
              <a:spcBef>
                <a:spcPts val="0"/>
              </a:spcBef>
              <a:spcAft>
                <a:spcPts val="0"/>
              </a:spcAft>
              <a:buClr>
                <a:srgbClr val="FFFFFF"/>
              </a:buClr>
              <a:buSzPts val="1400"/>
              <a:buChar char="•"/>
            </a:pPr>
            <a:r>
              <a:rPr lang="en">
                <a:solidFill>
                  <a:srgbClr val="FFFFFF"/>
                </a:solidFill>
                <a:latin typeface="Calibri"/>
                <a:ea typeface="Calibri"/>
                <a:cs typeface="Calibri"/>
                <a:sym typeface="Calibri"/>
              </a:rPr>
              <a:t>Learning Walk Observation Notes</a:t>
            </a:r>
            <a:endParaRPr>
              <a:solidFill>
                <a:srgbClr val="FFFFFF"/>
              </a:solidFill>
              <a:latin typeface="Calibri"/>
              <a:ea typeface="Calibri"/>
              <a:cs typeface="Calibri"/>
              <a:sym typeface="Calibri"/>
            </a:endParaRPr>
          </a:p>
          <a:p>
            <a:pPr indent="-190500" lvl="0" marL="228600" rtl="0" algn="l">
              <a:lnSpc>
                <a:spcPct val="90000"/>
              </a:lnSpc>
              <a:spcBef>
                <a:spcPts val="0"/>
              </a:spcBef>
              <a:spcAft>
                <a:spcPts val="0"/>
              </a:spcAft>
              <a:buClr>
                <a:srgbClr val="FFFFFF"/>
              </a:buClr>
              <a:buSzPts val="1400"/>
              <a:buChar char="•"/>
            </a:pPr>
            <a:r>
              <a:rPr lang="en">
                <a:solidFill>
                  <a:srgbClr val="FFFFFF"/>
                </a:solidFill>
                <a:latin typeface="Calibri"/>
                <a:ea typeface="Calibri"/>
                <a:cs typeface="Calibri"/>
                <a:sym typeface="Calibri"/>
              </a:rPr>
              <a:t>9-Week CIP Check-in Support Meetings</a:t>
            </a:r>
            <a:r>
              <a:rPr lang="en">
                <a:solidFill>
                  <a:srgbClr val="FFFFFF"/>
                </a:solidFill>
                <a:latin typeface="Avenir"/>
                <a:ea typeface="Avenir"/>
                <a:cs typeface="Avenir"/>
                <a:sym typeface="Avenir"/>
              </a:rPr>
              <a:t> </a:t>
            </a:r>
            <a:endParaRPr>
              <a:solidFill>
                <a:srgbClr val="FFFFFF"/>
              </a:solidFill>
              <a:latin typeface="Avenir"/>
              <a:ea typeface="Avenir"/>
              <a:cs typeface="Avenir"/>
              <a:sym typeface="Avenir"/>
            </a:endParaRPr>
          </a:p>
          <a:p>
            <a:pPr indent="0" lvl="0" marL="228600" rtl="0" algn="l">
              <a:lnSpc>
                <a:spcPct val="90000"/>
              </a:lnSpc>
              <a:spcBef>
                <a:spcPts val="1000"/>
              </a:spcBef>
              <a:spcAft>
                <a:spcPts val="0"/>
              </a:spcAft>
              <a:buNone/>
            </a:pPr>
            <a:r>
              <a:t/>
            </a:r>
            <a:endParaRPr>
              <a:solidFill>
                <a:srgbClr val="FFFFFF"/>
              </a:solidFill>
              <a:latin typeface="Avenir"/>
              <a:ea typeface="Avenir"/>
              <a:cs typeface="Avenir"/>
              <a:sym typeface="Avenir"/>
            </a:endParaRPr>
          </a:p>
          <a:p>
            <a:pPr indent="-101600" lvl="0" marL="228600" rtl="0" algn="l">
              <a:lnSpc>
                <a:spcPct val="90000"/>
              </a:lnSpc>
              <a:spcBef>
                <a:spcPts val="1000"/>
              </a:spcBef>
              <a:spcAft>
                <a:spcPts val="0"/>
              </a:spcAft>
              <a:buNone/>
            </a:pPr>
            <a:r>
              <a:t/>
            </a:r>
            <a:endParaRPr sz="1600">
              <a:solidFill>
                <a:schemeClr val="lt1"/>
              </a:solidFill>
              <a:latin typeface="Avenir"/>
              <a:ea typeface="Avenir"/>
              <a:cs typeface="Avenir"/>
              <a:sym typeface="Avenir"/>
            </a:endParaRPr>
          </a:p>
        </p:txBody>
      </p:sp>
      <p:sp>
        <p:nvSpPr>
          <p:cNvPr id="172" name="Google Shape;172;p24"/>
          <p:cNvSpPr txBox="1"/>
          <p:nvPr/>
        </p:nvSpPr>
        <p:spPr>
          <a:xfrm>
            <a:off x="3020598" y="1858950"/>
            <a:ext cx="2342100" cy="2059800"/>
          </a:xfrm>
          <a:prstGeom prst="rect">
            <a:avLst/>
          </a:prstGeom>
          <a:noFill/>
          <a:ln>
            <a:noFill/>
          </a:ln>
        </p:spPr>
        <p:txBody>
          <a:bodyPr anchorCtr="0" anchor="t" bIns="45700" lIns="91425" spcFirstLastPara="1" rIns="91425" wrap="square" tIns="45700">
            <a:normAutofit/>
          </a:bodyPr>
          <a:lstStyle/>
          <a:p>
            <a:pPr indent="-317500" lvl="0" marL="457200" rtl="0" algn="l">
              <a:lnSpc>
                <a:spcPct val="115000"/>
              </a:lnSpc>
              <a:spcBef>
                <a:spcPts val="0"/>
              </a:spcBef>
              <a:spcAft>
                <a:spcPts val="0"/>
              </a:spcAft>
              <a:buClr>
                <a:schemeClr val="lt1"/>
              </a:buClr>
              <a:buSzPts val="1400"/>
              <a:buChar char="●"/>
            </a:pPr>
            <a:r>
              <a:rPr lang="en">
                <a:solidFill>
                  <a:schemeClr val="lt1"/>
                </a:solidFill>
                <a:latin typeface="Calibri"/>
                <a:ea typeface="Calibri"/>
                <a:cs typeface="Calibri"/>
                <a:sym typeface="Calibri"/>
              </a:rPr>
              <a:t>MAP Progress Reports</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lt1"/>
              </a:buClr>
              <a:buSzPts val="1400"/>
              <a:buChar char="●"/>
            </a:pPr>
            <a:r>
              <a:rPr lang="en">
                <a:solidFill>
                  <a:schemeClr val="lt1"/>
                </a:solidFill>
                <a:latin typeface="Calibri"/>
                <a:ea typeface="Calibri"/>
                <a:cs typeface="Calibri"/>
                <a:sym typeface="Calibri"/>
              </a:rPr>
              <a:t>MAP Student Profile </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lt1"/>
              </a:buClr>
              <a:buSzPts val="1400"/>
              <a:buChar char="●"/>
            </a:pPr>
            <a:r>
              <a:rPr lang="en">
                <a:solidFill>
                  <a:schemeClr val="lt1"/>
                </a:solidFill>
                <a:latin typeface="Calibri"/>
                <a:ea typeface="Calibri"/>
                <a:cs typeface="Calibri"/>
                <a:sym typeface="Calibri"/>
              </a:rPr>
              <a:t>MTL created Quarterly Benchmarks</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lt1"/>
              </a:buClr>
              <a:buSzPts val="1400"/>
              <a:buChar char="●"/>
            </a:pPr>
            <a:r>
              <a:rPr lang="en" sz="1000">
                <a:solidFill>
                  <a:schemeClr val="lt1"/>
                </a:solidFill>
              </a:rPr>
              <a:t>•</a:t>
            </a:r>
            <a:r>
              <a:rPr lang="en">
                <a:solidFill>
                  <a:schemeClr val="lt1"/>
                </a:solidFill>
                <a:latin typeface="Calibri"/>
                <a:ea typeface="Calibri"/>
                <a:cs typeface="Calibri"/>
                <a:sym typeface="Calibri"/>
              </a:rPr>
              <a:t>Learning Walk </a:t>
            </a:r>
            <a:r>
              <a:rPr lang="en">
                <a:solidFill>
                  <a:schemeClr val="lt1"/>
                </a:solidFill>
                <a:latin typeface="Calibri"/>
                <a:ea typeface="Calibri"/>
                <a:cs typeface="Calibri"/>
                <a:sym typeface="Calibri"/>
              </a:rPr>
              <a:t>Observation</a:t>
            </a:r>
            <a:r>
              <a:rPr lang="en">
                <a:solidFill>
                  <a:schemeClr val="lt1"/>
                </a:solidFill>
                <a:latin typeface="Calibri"/>
                <a:ea typeface="Calibri"/>
                <a:cs typeface="Calibri"/>
                <a:sym typeface="Calibri"/>
              </a:rPr>
              <a:t> Notes</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lt1"/>
              </a:buClr>
              <a:buSzPts val="1400"/>
              <a:buChar char="●"/>
            </a:pPr>
            <a:r>
              <a:rPr lang="en" sz="1000">
                <a:solidFill>
                  <a:schemeClr val="lt1"/>
                </a:solidFill>
              </a:rPr>
              <a:t>•</a:t>
            </a:r>
            <a:r>
              <a:rPr lang="en">
                <a:solidFill>
                  <a:schemeClr val="lt1"/>
                </a:solidFill>
                <a:latin typeface="Calibri"/>
                <a:ea typeface="Calibri"/>
                <a:cs typeface="Calibri"/>
                <a:sym typeface="Calibri"/>
              </a:rPr>
              <a:t>9-Week CIP Check-in Support Meetings</a:t>
            </a:r>
            <a:endParaRPr>
              <a:solidFill>
                <a:schemeClr val="lt1"/>
              </a:solidFill>
              <a:latin typeface="Calibri"/>
              <a:ea typeface="Calibri"/>
              <a:cs typeface="Calibri"/>
              <a:sym typeface="Calibri"/>
            </a:endParaRPr>
          </a:p>
        </p:txBody>
      </p:sp>
      <p:sp>
        <p:nvSpPr>
          <p:cNvPr id="173" name="Google Shape;173;p24"/>
          <p:cNvSpPr txBox="1"/>
          <p:nvPr/>
        </p:nvSpPr>
        <p:spPr>
          <a:xfrm>
            <a:off x="5887800" y="2020875"/>
            <a:ext cx="2465700" cy="2059800"/>
          </a:xfrm>
          <a:prstGeom prst="rect">
            <a:avLst/>
          </a:prstGeom>
          <a:noFill/>
          <a:ln>
            <a:noFill/>
          </a:ln>
        </p:spPr>
        <p:txBody>
          <a:bodyPr anchorCtr="0" anchor="t" bIns="45700" lIns="91425" spcFirstLastPara="1" rIns="91425" wrap="square" tIns="45700">
            <a:normAutofit/>
          </a:bodyPr>
          <a:lstStyle/>
          <a:p>
            <a:pPr indent="-317500" lvl="0" marL="45720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Weekly CARES /Attendance Meetings</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APS Graphs Monthly Overview </a:t>
            </a:r>
            <a:endParaRPr>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1600">
              <a:solidFill>
                <a:schemeClr val="lt1"/>
              </a:solidFill>
              <a:latin typeface="Avenir"/>
              <a:ea typeface="Avenir"/>
              <a:cs typeface="Avenir"/>
              <a:sym typeface="Avenir"/>
            </a:endParaRPr>
          </a:p>
          <a:p>
            <a:pPr indent="0" lvl="0" marL="228600" rtl="0" algn="l">
              <a:lnSpc>
                <a:spcPct val="90000"/>
              </a:lnSpc>
              <a:spcBef>
                <a:spcPts val="1000"/>
              </a:spcBef>
              <a:spcAft>
                <a:spcPts val="0"/>
              </a:spcAft>
              <a:buNone/>
            </a:pPr>
            <a:r>
              <a:t/>
            </a:r>
            <a:endParaRPr sz="1600">
              <a:solidFill>
                <a:schemeClr val="lt1"/>
              </a:solidFill>
              <a:latin typeface="Avenir"/>
              <a:ea typeface="Avenir"/>
              <a:cs typeface="Avenir"/>
              <a:sym typeface="Avenir"/>
            </a:endParaRPr>
          </a:p>
          <a:p>
            <a:pPr indent="-101600" lvl="0" marL="228600" rtl="0" algn="l">
              <a:lnSpc>
                <a:spcPct val="90000"/>
              </a:lnSpc>
              <a:spcBef>
                <a:spcPts val="1000"/>
              </a:spcBef>
              <a:spcAft>
                <a:spcPts val="0"/>
              </a:spcAft>
              <a:buNone/>
            </a:pPr>
            <a:r>
              <a:t/>
            </a:r>
            <a:endParaRPr sz="1600">
              <a:solidFill>
                <a:schemeClr val="lt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77" name="Shape 177"/>
        <p:cNvGrpSpPr/>
        <p:nvPr/>
      </p:nvGrpSpPr>
      <p:grpSpPr>
        <a:xfrm>
          <a:off x="0" y="0"/>
          <a:ext cx="0" cy="0"/>
          <a:chOff x="0" y="0"/>
          <a:chExt cx="0" cy="0"/>
        </a:xfrm>
      </p:grpSpPr>
      <p:pic>
        <p:nvPicPr>
          <p:cNvPr id="178" name="Google Shape;178;p25"/>
          <p:cNvPicPr preferRelativeResize="0"/>
          <p:nvPr/>
        </p:nvPicPr>
        <p:blipFill>
          <a:blip r:embed="rId3">
            <a:alphaModFix/>
          </a:blip>
          <a:stretch>
            <a:fillRect/>
          </a:stretch>
        </p:blipFill>
        <p:spPr>
          <a:xfrm>
            <a:off x="7794300" y="179250"/>
            <a:ext cx="1238048" cy="1238048"/>
          </a:xfrm>
          <a:prstGeom prst="rect">
            <a:avLst/>
          </a:prstGeom>
          <a:noFill/>
          <a:ln>
            <a:noFill/>
          </a:ln>
        </p:spPr>
      </p:pic>
      <p:sp>
        <p:nvSpPr>
          <p:cNvPr id="179" name="Google Shape;179;p25"/>
          <p:cNvSpPr txBox="1"/>
          <p:nvPr/>
        </p:nvSpPr>
        <p:spPr>
          <a:xfrm>
            <a:off x="1312925" y="179175"/>
            <a:ext cx="6400800" cy="86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4400">
                <a:solidFill>
                  <a:schemeClr val="lt1"/>
                </a:solidFill>
                <a:latin typeface="Arial Black"/>
                <a:ea typeface="Arial Black"/>
                <a:cs typeface="Arial Black"/>
                <a:sym typeface="Arial Black"/>
              </a:rPr>
              <a:t>MAP DATA</a:t>
            </a:r>
            <a:endParaRPr b="1" sz="4400">
              <a:solidFill>
                <a:schemeClr val="lt1"/>
              </a:solidFill>
              <a:latin typeface="Arial Black"/>
              <a:ea typeface="Arial Black"/>
              <a:cs typeface="Arial Black"/>
              <a:sym typeface="Arial Black"/>
            </a:endParaRPr>
          </a:p>
          <a:p>
            <a:pPr indent="0" lvl="0" marL="0" rtl="0" algn="l">
              <a:spcBef>
                <a:spcPts val="0"/>
              </a:spcBef>
              <a:spcAft>
                <a:spcPts val="0"/>
              </a:spcAft>
              <a:buNone/>
            </a:pPr>
            <a:br>
              <a:rPr b="1" lang="en" sz="4400">
                <a:solidFill>
                  <a:schemeClr val="lt1"/>
                </a:solidFill>
                <a:latin typeface="Arial Black"/>
                <a:ea typeface="Arial Black"/>
                <a:cs typeface="Arial Black"/>
                <a:sym typeface="Arial Black"/>
              </a:rPr>
            </a:br>
            <a:r>
              <a:rPr lang="en" sz="2400">
                <a:solidFill>
                  <a:srgbClr val="FFFFFF"/>
                </a:solidFill>
                <a:latin typeface="Avenir"/>
                <a:ea typeface="Avenir"/>
                <a:cs typeface="Avenir"/>
                <a:sym typeface="Avenir"/>
              </a:rPr>
              <a:t>Literacy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rPr lang="en" sz="2400">
                <a:solidFill>
                  <a:srgbClr val="FFFFFF"/>
                </a:solidFill>
                <a:latin typeface="Avenir"/>
                <a:ea typeface="Avenir"/>
                <a:cs typeface="Avenir"/>
                <a:sym typeface="Avenir"/>
              </a:rPr>
              <a:t>Math</a:t>
            </a:r>
            <a:endParaRPr sz="2400">
              <a:solidFill>
                <a:srgbClr val="FFFFFF"/>
              </a:solidFill>
              <a:latin typeface="Avenir"/>
              <a:ea typeface="Avenir"/>
              <a:cs typeface="Avenir"/>
              <a:sym typeface="Avenir"/>
            </a:endParaRPr>
          </a:p>
          <a:p>
            <a:pPr indent="0" lvl="0" marL="0" rtl="0" algn="ctr">
              <a:lnSpc>
                <a:spcPct val="90000"/>
              </a:lnSpc>
              <a:spcBef>
                <a:spcPts val="1000"/>
              </a:spcBef>
              <a:spcAft>
                <a:spcPts val="0"/>
              </a:spcAft>
              <a:buNone/>
            </a:pPr>
            <a:r>
              <a:t/>
            </a:r>
            <a:endParaRPr sz="2400">
              <a:solidFill>
                <a:srgbClr val="FFFFFF"/>
              </a:solidFill>
              <a:latin typeface="Avenir"/>
              <a:ea typeface="Avenir"/>
              <a:cs typeface="Avenir"/>
              <a:sym typeface="Avenir"/>
            </a:endParaRPr>
          </a:p>
          <a:p>
            <a:pPr indent="0" lvl="0" marL="0" rtl="0" algn="ctr">
              <a:spcBef>
                <a:spcPts val="0"/>
              </a:spcBef>
              <a:spcAft>
                <a:spcPts val="0"/>
              </a:spcAft>
              <a:buNone/>
            </a:pPr>
            <a:r>
              <a:t/>
            </a:r>
            <a:endParaRPr b="1" sz="4400">
              <a:solidFill>
                <a:schemeClr val="lt1"/>
              </a:solidFill>
              <a:latin typeface="Arial Black"/>
              <a:ea typeface="Arial Black"/>
              <a:cs typeface="Arial Black"/>
              <a:sym typeface="Arial Black"/>
            </a:endParaRPr>
          </a:p>
        </p:txBody>
      </p:sp>
      <p:pic>
        <p:nvPicPr>
          <p:cNvPr id="180" name="Google Shape;180;p25"/>
          <p:cNvPicPr preferRelativeResize="0"/>
          <p:nvPr/>
        </p:nvPicPr>
        <p:blipFill>
          <a:blip r:embed="rId4">
            <a:alphaModFix/>
          </a:blip>
          <a:stretch>
            <a:fillRect/>
          </a:stretch>
        </p:blipFill>
        <p:spPr>
          <a:xfrm>
            <a:off x="110800" y="2430875"/>
            <a:ext cx="8282649" cy="337300"/>
          </a:xfrm>
          <a:prstGeom prst="rect">
            <a:avLst/>
          </a:prstGeom>
          <a:noFill/>
          <a:ln>
            <a:noFill/>
          </a:ln>
        </p:spPr>
      </p:pic>
      <p:pic>
        <p:nvPicPr>
          <p:cNvPr id="181" name="Google Shape;181;p25"/>
          <p:cNvPicPr preferRelativeResize="0"/>
          <p:nvPr/>
        </p:nvPicPr>
        <p:blipFill>
          <a:blip r:embed="rId5">
            <a:alphaModFix/>
          </a:blip>
          <a:stretch>
            <a:fillRect/>
          </a:stretch>
        </p:blipFill>
        <p:spPr>
          <a:xfrm>
            <a:off x="110800" y="2012875"/>
            <a:ext cx="8282650" cy="337325"/>
          </a:xfrm>
          <a:prstGeom prst="rect">
            <a:avLst/>
          </a:prstGeom>
          <a:noFill/>
          <a:ln>
            <a:noFill/>
          </a:ln>
        </p:spPr>
      </p:pic>
      <p:pic>
        <p:nvPicPr>
          <p:cNvPr id="182" name="Google Shape;182;p25"/>
          <p:cNvPicPr preferRelativeResize="0"/>
          <p:nvPr/>
        </p:nvPicPr>
        <p:blipFill>
          <a:blip r:embed="rId6">
            <a:alphaModFix/>
          </a:blip>
          <a:stretch>
            <a:fillRect/>
          </a:stretch>
        </p:blipFill>
        <p:spPr>
          <a:xfrm>
            <a:off x="110800" y="4054025"/>
            <a:ext cx="8282649" cy="337325"/>
          </a:xfrm>
          <a:prstGeom prst="rect">
            <a:avLst/>
          </a:prstGeom>
          <a:noFill/>
          <a:ln>
            <a:noFill/>
          </a:ln>
        </p:spPr>
      </p:pic>
      <p:pic>
        <p:nvPicPr>
          <p:cNvPr id="183" name="Google Shape;183;p25"/>
          <p:cNvPicPr preferRelativeResize="0"/>
          <p:nvPr/>
        </p:nvPicPr>
        <p:blipFill>
          <a:blip r:embed="rId7">
            <a:alphaModFix/>
          </a:blip>
          <a:stretch>
            <a:fillRect/>
          </a:stretch>
        </p:blipFill>
        <p:spPr>
          <a:xfrm>
            <a:off x="110800" y="3581625"/>
            <a:ext cx="8282649" cy="337325"/>
          </a:xfrm>
          <a:prstGeom prst="rect">
            <a:avLst/>
          </a:prstGeom>
          <a:noFill/>
          <a:ln>
            <a:noFill/>
          </a:ln>
        </p:spPr>
      </p:pic>
      <p:sp>
        <p:nvSpPr>
          <p:cNvPr id="184" name="Google Shape;184;p25"/>
          <p:cNvSpPr txBox="1"/>
          <p:nvPr/>
        </p:nvSpPr>
        <p:spPr>
          <a:xfrm>
            <a:off x="8281750" y="1981438"/>
            <a:ext cx="75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 2% DI</a:t>
            </a:r>
            <a:endParaRPr>
              <a:solidFill>
                <a:schemeClr val="lt1"/>
              </a:solidFill>
            </a:endParaRPr>
          </a:p>
        </p:txBody>
      </p:sp>
      <p:sp>
        <p:nvSpPr>
          <p:cNvPr id="185" name="Google Shape;185;p25"/>
          <p:cNvSpPr txBox="1"/>
          <p:nvPr/>
        </p:nvSpPr>
        <p:spPr>
          <a:xfrm>
            <a:off x="8281750" y="2399413"/>
            <a:ext cx="75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 4% DI</a:t>
            </a:r>
            <a:endParaRPr>
              <a:solidFill>
                <a:schemeClr val="lt1"/>
              </a:solidFill>
            </a:endParaRPr>
          </a:p>
        </p:txBody>
      </p:sp>
      <p:sp>
        <p:nvSpPr>
          <p:cNvPr id="186" name="Google Shape;186;p25"/>
          <p:cNvSpPr txBox="1"/>
          <p:nvPr/>
        </p:nvSpPr>
        <p:spPr>
          <a:xfrm>
            <a:off x="8281750" y="3550188"/>
            <a:ext cx="75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 1% DI</a:t>
            </a:r>
            <a:endParaRPr>
              <a:solidFill>
                <a:schemeClr val="lt1"/>
              </a:solidFill>
            </a:endParaRPr>
          </a:p>
        </p:txBody>
      </p:sp>
      <p:sp>
        <p:nvSpPr>
          <p:cNvPr id="187" name="Google Shape;187;p25"/>
          <p:cNvSpPr txBox="1"/>
          <p:nvPr/>
        </p:nvSpPr>
        <p:spPr>
          <a:xfrm>
            <a:off x="8281750" y="4022588"/>
            <a:ext cx="75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 2% DI</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91" name="Shape 191"/>
        <p:cNvGrpSpPr/>
        <p:nvPr/>
      </p:nvGrpSpPr>
      <p:grpSpPr>
        <a:xfrm>
          <a:off x="0" y="0"/>
          <a:ext cx="0" cy="0"/>
          <a:chOff x="0" y="0"/>
          <a:chExt cx="0" cy="0"/>
        </a:xfrm>
      </p:grpSpPr>
      <p:pic>
        <p:nvPicPr>
          <p:cNvPr id="192" name="Google Shape;192;p26"/>
          <p:cNvPicPr preferRelativeResize="0"/>
          <p:nvPr/>
        </p:nvPicPr>
        <p:blipFill>
          <a:blip r:embed="rId3">
            <a:alphaModFix/>
          </a:blip>
          <a:stretch>
            <a:fillRect/>
          </a:stretch>
        </p:blipFill>
        <p:spPr>
          <a:xfrm>
            <a:off x="7794300" y="179250"/>
            <a:ext cx="1238048" cy="1238048"/>
          </a:xfrm>
          <a:prstGeom prst="rect">
            <a:avLst/>
          </a:prstGeom>
          <a:noFill/>
          <a:ln>
            <a:noFill/>
          </a:ln>
        </p:spPr>
      </p:pic>
      <p:sp>
        <p:nvSpPr>
          <p:cNvPr id="193" name="Google Shape;193;p26"/>
          <p:cNvSpPr txBox="1"/>
          <p:nvPr/>
        </p:nvSpPr>
        <p:spPr>
          <a:xfrm>
            <a:off x="1312925" y="179175"/>
            <a:ext cx="6400800" cy="86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4400">
                <a:solidFill>
                  <a:schemeClr val="lt1"/>
                </a:solidFill>
                <a:latin typeface="Arial Black"/>
                <a:ea typeface="Arial Black"/>
                <a:cs typeface="Arial Black"/>
                <a:sym typeface="Arial Black"/>
              </a:rPr>
              <a:t>MAP DATA</a:t>
            </a:r>
            <a:endParaRPr b="1" sz="4400">
              <a:solidFill>
                <a:schemeClr val="lt1"/>
              </a:solidFill>
              <a:latin typeface="Arial Black"/>
              <a:ea typeface="Arial Black"/>
              <a:cs typeface="Arial Black"/>
              <a:sym typeface="Arial Black"/>
            </a:endParaRPr>
          </a:p>
          <a:p>
            <a:pPr indent="0" lvl="0" marL="0" rtl="0" algn="l">
              <a:spcBef>
                <a:spcPts val="0"/>
              </a:spcBef>
              <a:spcAft>
                <a:spcPts val="0"/>
              </a:spcAft>
              <a:buNone/>
            </a:pPr>
            <a:br>
              <a:rPr b="1" lang="en" sz="4400">
                <a:solidFill>
                  <a:schemeClr val="lt1"/>
                </a:solidFill>
                <a:latin typeface="Arial Black"/>
                <a:ea typeface="Arial Black"/>
                <a:cs typeface="Arial Black"/>
                <a:sym typeface="Arial Black"/>
              </a:rPr>
            </a:br>
            <a:r>
              <a:rPr lang="en" sz="2400">
                <a:solidFill>
                  <a:srgbClr val="FFFFFF"/>
                </a:solidFill>
                <a:latin typeface="Avenir"/>
                <a:ea typeface="Avenir"/>
                <a:cs typeface="Avenir"/>
                <a:sym typeface="Avenir"/>
              </a:rPr>
              <a:t>Literacy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t/>
            </a:r>
            <a:endParaRPr sz="2400">
              <a:solidFill>
                <a:srgbClr val="FFFFFF"/>
              </a:solidFill>
              <a:latin typeface="Avenir"/>
              <a:ea typeface="Avenir"/>
              <a:cs typeface="Avenir"/>
              <a:sym typeface="Avenir"/>
            </a:endParaRPr>
          </a:p>
          <a:p>
            <a:pPr indent="0" lvl="0" marL="0" rtl="0" algn="l">
              <a:spcBef>
                <a:spcPts val="0"/>
              </a:spcBef>
              <a:spcAft>
                <a:spcPts val="0"/>
              </a:spcAft>
              <a:buNone/>
            </a:pPr>
            <a:r>
              <a:rPr lang="en" sz="2400">
                <a:solidFill>
                  <a:srgbClr val="FFFFFF"/>
                </a:solidFill>
                <a:latin typeface="Avenir"/>
                <a:ea typeface="Avenir"/>
                <a:cs typeface="Avenir"/>
                <a:sym typeface="Avenir"/>
              </a:rPr>
              <a:t>Math</a:t>
            </a:r>
            <a:endParaRPr sz="2400">
              <a:solidFill>
                <a:srgbClr val="FFFFFF"/>
              </a:solidFill>
              <a:latin typeface="Avenir"/>
              <a:ea typeface="Avenir"/>
              <a:cs typeface="Avenir"/>
              <a:sym typeface="Avenir"/>
            </a:endParaRPr>
          </a:p>
          <a:p>
            <a:pPr indent="0" lvl="0" marL="0" rtl="0" algn="ctr">
              <a:lnSpc>
                <a:spcPct val="90000"/>
              </a:lnSpc>
              <a:spcBef>
                <a:spcPts val="1000"/>
              </a:spcBef>
              <a:spcAft>
                <a:spcPts val="0"/>
              </a:spcAft>
              <a:buNone/>
            </a:pPr>
            <a:r>
              <a:t/>
            </a:r>
            <a:endParaRPr sz="2400">
              <a:solidFill>
                <a:srgbClr val="FFFFFF"/>
              </a:solidFill>
              <a:latin typeface="Avenir"/>
              <a:ea typeface="Avenir"/>
              <a:cs typeface="Avenir"/>
              <a:sym typeface="Avenir"/>
            </a:endParaRPr>
          </a:p>
          <a:p>
            <a:pPr indent="0" lvl="0" marL="0" rtl="0" algn="ctr">
              <a:spcBef>
                <a:spcPts val="0"/>
              </a:spcBef>
              <a:spcAft>
                <a:spcPts val="0"/>
              </a:spcAft>
              <a:buNone/>
            </a:pPr>
            <a:r>
              <a:t/>
            </a:r>
            <a:endParaRPr b="1" sz="4400">
              <a:solidFill>
                <a:schemeClr val="lt1"/>
              </a:solidFill>
              <a:latin typeface="Arial Black"/>
              <a:ea typeface="Arial Black"/>
              <a:cs typeface="Arial Black"/>
              <a:sym typeface="Arial Black"/>
            </a:endParaRPr>
          </a:p>
        </p:txBody>
      </p:sp>
      <p:pic>
        <p:nvPicPr>
          <p:cNvPr id="194" name="Google Shape;194;p26"/>
          <p:cNvPicPr preferRelativeResize="0"/>
          <p:nvPr/>
        </p:nvPicPr>
        <p:blipFill>
          <a:blip r:embed="rId4">
            <a:alphaModFix/>
          </a:blip>
          <a:stretch>
            <a:fillRect/>
          </a:stretch>
        </p:blipFill>
        <p:spPr>
          <a:xfrm>
            <a:off x="110788" y="2430863"/>
            <a:ext cx="8805075" cy="337325"/>
          </a:xfrm>
          <a:prstGeom prst="rect">
            <a:avLst/>
          </a:prstGeom>
          <a:noFill/>
          <a:ln>
            <a:noFill/>
          </a:ln>
        </p:spPr>
      </p:pic>
      <p:pic>
        <p:nvPicPr>
          <p:cNvPr id="195" name="Google Shape;195;p26"/>
          <p:cNvPicPr preferRelativeResize="0"/>
          <p:nvPr/>
        </p:nvPicPr>
        <p:blipFill>
          <a:blip r:embed="rId5">
            <a:alphaModFix/>
          </a:blip>
          <a:stretch>
            <a:fillRect/>
          </a:stretch>
        </p:blipFill>
        <p:spPr>
          <a:xfrm>
            <a:off x="110800" y="2012863"/>
            <a:ext cx="8805051" cy="337325"/>
          </a:xfrm>
          <a:prstGeom prst="rect">
            <a:avLst/>
          </a:prstGeom>
          <a:noFill/>
          <a:ln>
            <a:noFill/>
          </a:ln>
        </p:spPr>
      </p:pic>
      <p:pic>
        <p:nvPicPr>
          <p:cNvPr id="196" name="Google Shape;196;p26"/>
          <p:cNvPicPr preferRelativeResize="0"/>
          <p:nvPr/>
        </p:nvPicPr>
        <p:blipFill>
          <a:blip r:embed="rId6">
            <a:alphaModFix/>
          </a:blip>
          <a:stretch>
            <a:fillRect/>
          </a:stretch>
        </p:blipFill>
        <p:spPr>
          <a:xfrm>
            <a:off x="110800" y="4054025"/>
            <a:ext cx="8805050" cy="337325"/>
          </a:xfrm>
          <a:prstGeom prst="rect">
            <a:avLst/>
          </a:prstGeom>
          <a:noFill/>
          <a:ln>
            <a:noFill/>
          </a:ln>
        </p:spPr>
      </p:pic>
      <p:pic>
        <p:nvPicPr>
          <p:cNvPr id="197" name="Google Shape;197;p26"/>
          <p:cNvPicPr preferRelativeResize="0"/>
          <p:nvPr/>
        </p:nvPicPr>
        <p:blipFill>
          <a:blip r:embed="rId7">
            <a:alphaModFix/>
          </a:blip>
          <a:stretch>
            <a:fillRect/>
          </a:stretch>
        </p:blipFill>
        <p:spPr>
          <a:xfrm>
            <a:off x="110800" y="3581625"/>
            <a:ext cx="8805050" cy="337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01" name="Shape 201"/>
        <p:cNvGrpSpPr/>
        <p:nvPr/>
      </p:nvGrpSpPr>
      <p:grpSpPr>
        <a:xfrm>
          <a:off x="0" y="0"/>
          <a:ext cx="0" cy="0"/>
          <a:chOff x="0" y="0"/>
          <a:chExt cx="0" cy="0"/>
        </a:xfrm>
      </p:grpSpPr>
      <p:pic>
        <p:nvPicPr>
          <p:cNvPr id="202" name="Google Shape;202;p27"/>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203" name="Google Shape;203;p27"/>
          <p:cNvPicPr preferRelativeResize="0"/>
          <p:nvPr/>
        </p:nvPicPr>
        <p:blipFill>
          <a:blip r:embed="rId4">
            <a:alphaModFix/>
          </a:blip>
          <a:stretch>
            <a:fillRect/>
          </a:stretch>
        </p:blipFill>
        <p:spPr>
          <a:xfrm>
            <a:off x="246175" y="4151675"/>
            <a:ext cx="1699341" cy="754200"/>
          </a:xfrm>
          <a:prstGeom prst="rect">
            <a:avLst/>
          </a:prstGeom>
          <a:noFill/>
          <a:ln>
            <a:noFill/>
          </a:ln>
        </p:spPr>
      </p:pic>
      <p:sp>
        <p:nvSpPr>
          <p:cNvPr id="204" name="Google Shape;204;p27"/>
          <p:cNvSpPr txBox="1"/>
          <p:nvPr/>
        </p:nvSpPr>
        <p:spPr>
          <a:xfrm>
            <a:off x="838200" y="365125"/>
            <a:ext cx="5393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 sz="4400">
                <a:solidFill>
                  <a:srgbClr val="FFFFFF"/>
                </a:solidFill>
                <a:latin typeface="Twentieth Century"/>
                <a:ea typeface="Twentieth Century"/>
                <a:cs typeface="Twentieth Century"/>
                <a:sym typeface="Twentieth Century"/>
              </a:rPr>
              <a:t>GO Team Discussion:</a:t>
            </a:r>
            <a:br>
              <a:rPr b="1" lang="en" sz="4400">
                <a:solidFill>
                  <a:srgbClr val="FFFFFF"/>
                </a:solidFill>
                <a:latin typeface="Twentieth Century"/>
                <a:ea typeface="Twentieth Century"/>
                <a:cs typeface="Twentieth Century"/>
                <a:sym typeface="Twentieth Century"/>
              </a:rPr>
            </a:br>
            <a:r>
              <a:rPr b="1" lang="en" sz="4400">
                <a:solidFill>
                  <a:srgbClr val="FFFFFF"/>
                </a:solidFill>
                <a:latin typeface="Twentieth Century"/>
                <a:ea typeface="Twentieth Century"/>
                <a:cs typeface="Twentieth Century"/>
                <a:sym typeface="Twentieth Century"/>
              </a:rPr>
              <a:t>Data Protocol</a:t>
            </a:r>
            <a:endParaRPr sz="4400">
              <a:solidFill>
                <a:srgbClr val="FFFFFF"/>
              </a:solidFill>
              <a:latin typeface="Twentieth Century"/>
              <a:ea typeface="Twentieth Century"/>
              <a:cs typeface="Twentieth Century"/>
              <a:sym typeface="Twentieth Century"/>
            </a:endParaRPr>
          </a:p>
        </p:txBody>
      </p:sp>
      <p:sp>
        <p:nvSpPr>
          <p:cNvPr id="205" name="Google Shape;205;p27"/>
          <p:cNvSpPr txBox="1"/>
          <p:nvPr/>
        </p:nvSpPr>
        <p:spPr>
          <a:xfrm>
            <a:off x="2459378" y="1978250"/>
            <a:ext cx="3038100" cy="2744400"/>
          </a:xfrm>
          <a:prstGeom prst="rect">
            <a:avLst/>
          </a:prstGeom>
          <a:noFill/>
          <a:ln>
            <a:noFill/>
          </a:ln>
        </p:spPr>
        <p:txBody>
          <a:bodyPr anchorCtr="0" anchor="t" bIns="45700" lIns="91425" spcFirstLastPara="1" rIns="91425" wrap="square" tIns="45700">
            <a:normAutofit lnSpcReduction="20000"/>
          </a:bodyPr>
          <a:lstStyle/>
          <a:p>
            <a:pPr indent="-158750" lvl="0" marL="285750" marR="0" rtl="0" algn="l">
              <a:lnSpc>
                <a:spcPct val="90000"/>
              </a:lnSpc>
              <a:spcBef>
                <a:spcPts val="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What do you notice?</a:t>
            </a:r>
            <a:endParaRPr sz="300">
              <a:solidFill>
                <a:schemeClr val="lt1"/>
              </a:solidFill>
            </a:endParaRPr>
          </a:p>
          <a:p>
            <a:pPr indent="-25400" lvl="0" marL="285750" marR="0" rtl="0" algn="l">
              <a:lnSpc>
                <a:spcPct val="90000"/>
              </a:lnSpc>
              <a:spcBef>
                <a:spcPts val="1200"/>
              </a:spcBef>
              <a:spcAft>
                <a:spcPts val="0"/>
              </a:spcAft>
              <a:buClr>
                <a:srgbClr val="000000"/>
              </a:buClr>
              <a:buSzPts val="3200"/>
              <a:buFont typeface="Arial"/>
              <a:buNone/>
            </a:pPr>
            <a:r>
              <a:t/>
            </a:r>
            <a:endParaRPr b="0" i="0" sz="2100" u="none" cap="none" strike="noStrike">
              <a:solidFill>
                <a:schemeClr val="lt1"/>
              </a:solidFill>
              <a:latin typeface="Avenir"/>
              <a:ea typeface="Avenir"/>
              <a:cs typeface="Avenir"/>
              <a:sym typeface="Avenir"/>
            </a:endParaRPr>
          </a:p>
          <a:p>
            <a:pPr indent="-158750" lvl="0" marL="285750" marR="0" rtl="0" algn="l">
              <a:lnSpc>
                <a:spcPct val="90000"/>
              </a:lnSpc>
              <a:spcBef>
                <a:spcPts val="12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What are your wonderings?</a:t>
            </a:r>
            <a:endParaRPr sz="300">
              <a:solidFill>
                <a:schemeClr val="lt1"/>
              </a:solidFill>
            </a:endParaRPr>
          </a:p>
          <a:p>
            <a:pPr indent="-25400" lvl="0" marL="285750" marR="0" rtl="0" algn="l">
              <a:lnSpc>
                <a:spcPct val="90000"/>
              </a:lnSpc>
              <a:spcBef>
                <a:spcPts val="1200"/>
              </a:spcBef>
              <a:spcAft>
                <a:spcPts val="0"/>
              </a:spcAft>
              <a:buClr>
                <a:srgbClr val="000000"/>
              </a:buClr>
              <a:buSzPts val="3200"/>
              <a:buFont typeface="Arial"/>
              <a:buNone/>
            </a:pPr>
            <a:r>
              <a:t/>
            </a:r>
            <a:endParaRPr b="0" i="0" sz="2100" u="none" cap="none" strike="noStrike">
              <a:solidFill>
                <a:schemeClr val="lt1"/>
              </a:solidFill>
              <a:latin typeface="Avenir"/>
              <a:ea typeface="Avenir"/>
              <a:cs typeface="Avenir"/>
              <a:sym typeface="Avenir"/>
            </a:endParaRPr>
          </a:p>
          <a:p>
            <a:pPr indent="-158750" lvl="0" marL="285750" marR="0" rtl="0" algn="l">
              <a:lnSpc>
                <a:spcPct val="90000"/>
              </a:lnSpc>
              <a:spcBef>
                <a:spcPts val="12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What addition questions do you have?</a:t>
            </a:r>
            <a:endParaRPr sz="300">
              <a:solidFill>
                <a:schemeClr val="lt1"/>
              </a:solidFill>
            </a:endParaRPr>
          </a:p>
        </p:txBody>
      </p:sp>
      <p:pic>
        <p:nvPicPr>
          <p:cNvPr descr="Help" id="206" name="Google Shape;206;p27"/>
          <p:cNvPicPr preferRelativeResize="0"/>
          <p:nvPr/>
        </p:nvPicPr>
        <p:blipFill rotWithShape="1">
          <a:blip r:embed="rId5">
            <a:alphaModFix/>
          </a:blip>
          <a:srcRect b="0" l="0" r="0" t="0"/>
          <a:stretch/>
        </p:blipFill>
        <p:spPr>
          <a:xfrm>
            <a:off x="6011325" y="983750"/>
            <a:ext cx="2582037" cy="258490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10" name="Shape 210"/>
        <p:cNvGrpSpPr/>
        <p:nvPr/>
      </p:nvGrpSpPr>
      <p:grpSpPr>
        <a:xfrm>
          <a:off x="0" y="0"/>
          <a:ext cx="0" cy="0"/>
          <a:chOff x="0" y="0"/>
          <a:chExt cx="0" cy="0"/>
        </a:xfrm>
      </p:grpSpPr>
      <p:pic>
        <p:nvPicPr>
          <p:cNvPr id="211" name="Google Shape;211;p28"/>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212" name="Google Shape;212;p28"/>
          <p:cNvPicPr preferRelativeResize="0"/>
          <p:nvPr/>
        </p:nvPicPr>
        <p:blipFill>
          <a:blip r:embed="rId4">
            <a:alphaModFix/>
          </a:blip>
          <a:stretch>
            <a:fillRect/>
          </a:stretch>
        </p:blipFill>
        <p:spPr>
          <a:xfrm>
            <a:off x="246175" y="4151675"/>
            <a:ext cx="1699341" cy="754200"/>
          </a:xfrm>
          <a:prstGeom prst="rect">
            <a:avLst/>
          </a:prstGeom>
          <a:noFill/>
          <a:ln>
            <a:noFill/>
          </a:ln>
        </p:spPr>
      </p:pic>
      <p:sp>
        <p:nvSpPr>
          <p:cNvPr id="213" name="Google Shape;213;p28"/>
          <p:cNvSpPr txBox="1"/>
          <p:nvPr/>
        </p:nvSpPr>
        <p:spPr>
          <a:xfrm>
            <a:off x="2257350" y="279150"/>
            <a:ext cx="4629300" cy="4626600"/>
          </a:xfrm>
          <a:prstGeom prst="rect">
            <a:avLst/>
          </a:prstGeom>
          <a:solidFill>
            <a:srgbClr val="FFFFFF">
              <a:alpha val="94900"/>
            </a:srgbClr>
          </a:solidFill>
          <a:ln>
            <a:noFill/>
          </a:ln>
        </p:spPr>
        <p:txBody>
          <a:bodyPr anchorCtr="0" anchor="b" bIns="2331700" lIns="457200" spcFirstLastPara="1" rIns="457200" wrap="square" tIns="45700">
            <a:noAutofit/>
          </a:bodyPr>
          <a:lstStyle/>
          <a:p>
            <a:pPr indent="0" lvl="0" marL="0" rtl="0" algn="ctr">
              <a:lnSpc>
                <a:spcPct val="90000"/>
              </a:lnSpc>
              <a:spcBef>
                <a:spcPts val="0"/>
              </a:spcBef>
              <a:spcAft>
                <a:spcPts val="0"/>
              </a:spcAft>
              <a:buNone/>
            </a:pPr>
            <a:r>
              <a:rPr lang="en" sz="2600">
                <a:solidFill>
                  <a:srgbClr val="000000"/>
                </a:solidFill>
                <a:latin typeface="Twentieth Century"/>
                <a:ea typeface="Twentieth Century"/>
                <a:cs typeface="Twentieth Century"/>
                <a:sym typeface="Twentieth Century"/>
              </a:rPr>
              <a:t>Strategic planning will help you fully uncover your available options, set priorities for them, and define the methods to achieve them.</a:t>
            </a:r>
            <a:endParaRPr sz="3400">
              <a:solidFill>
                <a:srgbClr val="000000"/>
              </a:solidFill>
              <a:latin typeface="Twentieth Century"/>
              <a:ea typeface="Twentieth Century"/>
              <a:cs typeface="Twentieth Century"/>
              <a:sym typeface="Twentieth Century"/>
            </a:endParaRPr>
          </a:p>
        </p:txBody>
      </p:sp>
      <p:sp>
        <p:nvSpPr>
          <p:cNvPr id="214" name="Google Shape;214;p28"/>
          <p:cNvSpPr txBox="1"/>
          <p:nvPr/>
        </p:nvSpPr>
        <p:spPr>
          <a:xfrm>
            <a:off x="2123029" y="2776426"/>
            <a:ext cx="5038200" cy="713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None/>
            </a:pPr>
            <a:r>
              <a:rPr lang="en" sz="2400">
                <a:solidFill>
                  <a:srgbClr val="000000"/>
                </a:solidFill>
                <a:latin typeface="Avenir"/>
                <a:ea typeface="Avenir"/>
                <a:cs typeface="Avenir"/>
                <a:sym typeface="Avenir"/>
              </a:rPr>
              <a:t>Robert J. Mckain</a:t>
            </a:r>
            <a:endParaRPr sz="2400">
              <a:solidFill>
                <a:srgbClr val="000000"/>
              </a:solidFill>
              <a:latin typeface="Avenir"/>
              <a:ea typeface="Avenir"/>
              <a:cs typeface="Avenir"/>
              <a:sym typeface="Avenir"/>
            </a:endParaRPr>
          </a:p>
          <a:p>
            <a:pPr indent="0" lvl="0" marL="0" rtl="0" algn="ctr">
              <a:lnSpc>
                <a:spcPct val="90000"/>
              </a:lnSpc>
              <a:spcBef>
                <a:spcPts val="1000"/>
              </a:spcBef>
              <a:spcAft>
                <a:spcPts val="0"/>
              </a:spcAft>
              <a:buNone/>
            </a:pPr>
            <a:r>
              <a:t/>
            </a:r>
            <a:endParaRPr sz="2400">
              <a:solidFill>
                <a:srgbClr val="000000"/>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18" name="Shape 218"/>
        <p:cNvGrpSpPr/>
        <p:nvPr/>
      </p:nvGrpSpPr>
      <p:grpSpPr>
        <a:xfrm>
          <a:off x="0" y="0"/>
          <a:ext cx="0" cy="0"/>
          <a:chOff x="0" y="0"/>
          <a:chExt cx="0" cy="0"/>
        </a:xfrm>
      </p:grpSpPr>
      <p:pic>
        <p:nvPicPr>
          <p:cNvPr id="219" name="Google Shape;219;p29"/>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220" name="Google Shape;220;p29"/>
          <p:cNvPicPr preferRelativeResize="0"/>
          <p:nvPr/>
        </p:nvPicPr>
        <p:blipFill>
          <a:blip r:embed="rId4">
            <a:alphaModFix/>
          </a:blip>
          <a:stretch>
            <a:fillRect/>
          </a:stretch>
        </p:blipFill>
        <p:spPr>
          <a:xfrm>
            <a:off x="246175" y="4151675"/>
            <a:ext cx="1699341" cy="754200"/>
          </a:xfrm>
          <a:prstGeom prst="rect">
            <a:avLst/>
          </a:prstGeom>
          <a:noFill/>
          <a:ln>
            <a:noFill/>
          </a:ln>
        </p:spPr>
      </p:pic>
      <p:sp>
        <p:nvSpPr>
          <p:cNvPr id="221" name="Google Shape;221;p29"/>
          <p:cNvSpPr txBox="1"/>
          <p:nvPr/>
        </p:nvSpPr>
        <p:spPr>
          <a:xfrm>
            <a:off x="841248" y="365760"/>
            <a:ext cx="5120700" cy="132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 sz="4400">
                <a:solidFill>
                  <a:srgbClr val="FFFFFF"/>
                </a:solidFill>
                <a:latin typeface="Twentieth Century"/>
                <a:ea typeface="Twentieth Century"/>
                <a:cs typeface="Twentieth Century"/>
                <a:sym typeface="Twentieth Century"/>
              </a:rPr>
              <a:t>Where we’re going</a:t>
            </a:r>
            <a:endParaRPr sz="4400">
              <a:solidFill>
                <a:srgbClr val="FFFFFF"/>
              </a:solidFill>
              <a:latin typeface="Twentieth Century"/>
              <a:ea typeface="Twentieth Century"/>
              <a:cs typeface="Twentieth Century"/>
              <a:sym typeface="Twentieth Century"/>
            </a:endParaRPr>
          </a:p>
        </p:txBody>
      </p:sp>
      <p:sp>
        <p:nvSpPr>
          <p:cNvPr id="222" name="Google Shape;222;p29"/>
          <p:cNvSpPr txBox="1"/>
          <p:nvPr/>
        </p:nvSpPr>
        <p:spPr>
          <a:xfrm>
            <a:off x="2596075" y="1691750"/>
            <a:ext cx="4257000" cy="3042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0"/>
              </a:spcBef>
              <a:spcAft>
                <a:spcPts val="0"/>
              </a:spcAft>
              <a:buNone/>
            </a:pPr>
            <a:r>
              <a:rPr lang="en" sz="2000">
                <a:solidFill>
                  <a:srgbClr val="FFFFFF"/>
                </a:solidFill>
                <a:latin typeface="Avenir"/>
                <a:ea typeface="Avenir"/>
                <a:cs typeface="Avenir"/>
                <a:sym typeface="Avenir"/>
              </a:rPr>
              <a:t>At our next meeting(s) we will discuss how our data is aligning to our strategic plan and determine if we need to make any adjustments. </a:t>
            </a:r>
            <a:endParaRPr sz="2000">
              <a:solidFill>
                <a:srgbClr val="FFFFFF"/>
              </a:solidFill>
              <a:latin typeface="Avenir"/>
              <a:ea typeface="Avenir"/>
              <a:cs typeface="Avenir"/>
              <a:sym typeface="Avenir"/>
            </a:endParaRPr>
          </a:p>
          <a:p>
            <a:pPr indent="0" lvl="0" marL="0" rtl="0" algn="l">
              <a:lnSpc>
                <a:spcPct val="80000"/>
              </a:lnSpc>
              <a:spcBef>
                <a:spcPts val="1000"/>
              </a:spcBef>
              <a:spcAft>
                <a:spcPts val="0"/>
              </a:spcAft>
              <a:buNone/>
            </a:pPr>
            <a:r>
              <a:rPr lang="en" sz="2000">
                <a:solidFill>
                  <a:srgbClr val="FFFFFF"/>
                </a:solidFill>
                <a:latin typeface="Avenir"/>
                <a:ea typeface="Avenir"/>
                <a:cs typeface="Avenir"/>
                <a:sym typeface="Avenir"/>
              </a:rPr>
              <a:t>Before we leave for Winter Break, we will take </a:t>
            </a:r>
            <a:r>
              <a:rPr b="1" lang="en" sz="2000">
                <a:solidFill>
                  <a:srgbClr val="FFFFFF"/>
                </a:solidFill>
                <a:latin typeface="Avenir"/>
                <a:ea typeface="Avenir"/>
                <a:cs typeface="Avenir"/>
                <a:sym typeface="Avenir"/>
              </a:rPr>
              <a:t>Action</a:t>
            </a:r>
            <a:r>
              <a:rPr lang="en" sz="2000">
                <a:solidFill>
                  <a:srgbClr val="FFFFFF"/>
                </a:solidFill>
                <a:latin typeface="Avenir"/>
                <a:ea typeface="Avenir"/>
                <a:cs typeface="Avenir"/>
                <a:sym typeface="Avenir"/>
              </a:rPr>
              <a:t> (vote) on ranking our strategic priorities for the 2023-2024 school year.</a:t>
            </a:r>
            <a:endParaRPr sz="2000">
              <a:solidFill>
                <a:srgbClr val="FFFFFF"/>
              </a:solidFill>
              <a:latin typeface="Avenir"/>
              <a:ea typeface="Avenir"/>
              <a:cs typeface="Avenir"/>
              <a:sym typeface="Avenir"/>
            </a:endParaRPr>
          </a:p>
          <a:p>
            <a:pPr indent="0" lvl="0" marL="0" rtl="0" algn="l">
              <a:lnSpc>
                <a:spcPct val="80000"/>
              </a:lnSpc>
              <a:spcBef>
                <a:spcPts val="1000"/>
              </a:spcBef>
              <a:spcAft>
                <a:spcPts val="0"/>
              </a:spcAft>
              <a:buNone/>
            </a:pPr>
            <a:r>
              <a:rPr lang="en" sz="2000">
                <a:solidFill>
                  <a:srgbClr val="FFFFFF"/>
                </a:solidFill>
                <a:latin typeface="Avenir"/>
                <a:ea typeface="Avenir"/>
                <a:cs typeface="Avenir"/>
                <a:sym typeface="Avenir"/>
              </a:rPr>
              <a:t>Let me or the Chair know of any additional information you need for our future discussion.</a:t>
            </a:r>
            <a:endParaRPr sz="2000">
              <a:solidFill>
                <a:srgbClr val="FFFFFF"/>
              </a:solidFill>
              <a:latin typeface="Avenir"/>
              <a:ea typeface="Avenir"/>
              <a:cs typeface="Avenir"/>
              <a:sym typeface="Avenir"/>
            </a:endParaRPr>
          </a:p>
          <a:p>
            <a:pPr indent="0" lvl="0" marL="0" rtl="0" algn="l">
              <a:lnSpc>
                <a:spcPct val="80000"/>
              </a:lnSpc>
              <a:spcBef>
                <a:spcPts val="1000"/>
              </a:spcBef>
              <a:spcAft>
                <a:spcPts val="0"/>
              </a:spcAft>
              <a:buNone/>
            </a:pPr>
            <a:r>
              <a:t/>
            </a:r>
            <a:endParaRPr sz="2000">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7821150" y="3815300"/>
            <a:ext cx="1238048" cy="1238048"/>
          </a:xfrm>
          <a:prstGeom prst="rect">
            <a:avLst/>
          </a:prstGeom>
          <a:noFill/>
          <a:ln>
            <a:noFill/>
          </a:ln>
        </p:spPr>
      </p:pic>
      <p:sp>
        <p:nvSpPr>
          <p:cNvPr id="64" name="Google Shape;64;p14"/>
          <p:cNvSpPr txBox="1"/>
          <p:nvPr/>
        </p:nvSpPr>
        <p:spPr>
          <a:xfrm>
            <a:off x="0" y="0"/>
            <a:ext cx="8913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lt1"/>
                </a:solidFill>
              </a:rPr>
              <a:t>Meeting Agenda</a:t>
            </a:r>
            <a:endParaRPr b="1" u="sng">
              <a:solidFill>
                <a:schemeClr val="lt1"/>
              </a:solidFill>
            </a:endParaRPr>
          </a:p>
          <a:p>
            <a:pPr indent="0" lvl="0" marL="0" rtl="0" algn="ctr">
              <a:spcBef>
                <a:spcPts val="0"/>
              </a:spcBef>
              <a:spcAft>
                <a:spcPts val="0"/>
              </a:spcAft>
              <a:buNone/>
            </a:pPr>
            <a:r>
              <a:rPr lang="en">
                <a:solidFill>
                  <a:schemeClr val="lt1"/>
                </a:solidFill>
              </a:rPr>
              <a:t>(agenda may be amended)</a:t>
            </a:r>
            <a:endParaRPr>
              <a:solidFill>
                <a:schemeClr val="lt1"/>
              </a:solidFill>
            </a:endParaRPr>
          </a:p>
          <a:p>
            <a:pPr indent="0" lvl="0" marL="0" rtl="0" algn="ctr">
              <a:spcBef>
                <a:spcPts val="0"/>
              </a:spcBef>
              <a:spcAft>
                <a:spcPts val="0"/>
              </a:spcAft>
              <a:buNone/>
            </a:pPr>
            <a:r>
              <a:rPr lang="en">
                <a:solidFill>
                  <a:schemeClr val="lt1"/>
                </a:solidFill>
              </a:rPr>
              <a:t>This meeting allow for Public Comment</a:t>
            </a:r>
            <a:endParaRPr>
              <a:solidFill>
                <a:schemeClr val="lt1"/>
              </a:solidFill>
            </a:endParaRPr>
          </a:p>
          <a:p>
            <a:pPr indent="0" lvl="0" marL="0" rtl="0" algn="just">
              <a:spcBef>
                <a:spcPts val="0"/>
              </a:spcBef>
              <a:spcAft>
                <a:spcPts val="0"/>
              </a:spcAft>
              <a:buNone/>
            </a:pPr>
            <a:r>
              <a:rPr lang="en">
                <a:solidFill>
                  <a:schemeClr val="lt1"/>
                </a:solidFill>
              </a:rPr>
              <a:t>I</a:t>
            </a:r>
            <a:endParaRPr>
              <a:solidFill>
                <a:schemeClr val="lt1"/>
              </a:solidFill>
            </a:endParaRPr>
          </a:p>
        </p:txBody>
      </p:sp>
      <p:pic>
        <p:nvPicPr>
          <p:cNvPr id="65" name="Google Shape;65;p14"/>
          <p:cNvPicPr preferRelativeResize="0"/>
          <p:nvPr/>
        </p:nvPicPr>
        <p:blipFill>
          <a:blip r:embed="rId4">
            <a:alphaModFix/>
          </a:blip>
          <a:stretch>
            <a:fillRect/>
          </a:stretch>
        </p:blipFill>
        <p:spPr>
          <a:xfrm>
            <a:off x="6810125" y="388300"/>
            <a:ext cx="1699341" cy="754200"/>
          </a:xfrm>
          <a:prstGeom prst="rect">
            <a:avLst/>
          </a:prstGeom>
          <a:noFill/>
          <a:ln>
            <a:noFill/>
          </a:ln>
        </p:spPr>
      </p:pic>
      <p:sp>
        <p:nvSpPr>
          <p:cNvPr id="66" name="Google Shape;66;p14"/>
          <p:cNvSpPr txBox="1"/>
          <p:nvPr/>
        </p:nvSpPr>
        <p:spPr>
          <a:xfrm>
            <a:off x="869575" y="803275"/>
            <a:ext cx="6452100" cy="4248300"/>
          </a:xfrm>
          <a:prstGeom prst="rect">
            <a:avLst/>
          </a:prstGeom>
          <a:noFill/>
          <a:ln>
            <a:noFill/>
          </a:ln>
        </p:spPr>
        <p:txBody>
          <a:bodyPr anchorCtr="0" anchor="t" bIns="91425" lIns="91425" spcFirstLastPara="1" rIns="91425" wrap="square" tIns="91425">
            <a:spAutoFit/>
          </a:bodyPr>
          <a:lstStyle/>
          <a:p>
            <a:pPr indent="-393700" lvl="0" marL="406400" rtl="0" algn="l">
              <a:lnSpc>
                <a:spcPct val="100000"/>
              </a:lnSpc>
              <a:spcBef>
                <a:spcPts val="0"/>
              </a:spcBef>
              <a:spcAft>
                <a:spcPts val="0"/>
              </a:spcAft>
              <a:buClr>
                <a:schemeClr val="dk1"/>
              </a:buClr>
              <a:buSzPts val="1100"/>
              <a:buFont typeface="Arial"/>
              <a:buNone/>
            </a:pPr>
            <a:r>
              <a:rPr b="1" lang="en" sz="1200">
                <a:solidFill>
                  <a:schemeClr val="lt1"/>
                </a:solidFill>
                <a:latin typeface="Avenir"/>
                <a:ea typeface="Avenir"/>
                <a:cs typeface="Avenir"/>
                <a:sym typeface="Avenir"/>
              </a:rPr>
              <a:t>I.</a:t>
            </a:r>
            <a:r>
              <a:rPr lang="en" sz="700">
                <a:solidFill>
                  <a:schemeClr val="lt1"/>
                </a:solidFill>
                <a:latin typeface="Avenir"/>
                <a:ea typeface="Avenir"/>
                <a:cs typeface="Avenir"/>
                <a:sym typeface="Avenir"/>
              </a:rPr>
              <a:t>           </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Call to Order</a:t>
            </a:r>
            <a:endParaRPr b="1" sz="1100">
              <a:solidFill>
                <a:schemeClr val="lt1"/>
              </a:solidFill>
              <a:latin typeface="Avenir"/>
              <a:ea typeface="Avenir"/>
              <a:cs typeface="Avenir"/>
              <a:sym typeface="Avenir"/>
            </a:endParaRPr>
          </a:p>
          <a:p>
            <a:pPr indent="0" lvl="0" marL="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II.</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Roll Call; Establish Quorum</a:t>
            </a:r>
            <a:endParaRPr b="1" sz="1100">
              <a:solidFill>
                <a:schemeClr val="lt1"/>
              </a:solidFill>
              <a:latin typeface="Avenir"/>
              <a:ea typeface="Avenir"/>
              <a:cs typeface="Avenir"/>
              <a:sym typeface="Avenir"/>
            </a:endParaRPr>
          </a:p>
          <a:p>
            <a:pPr indent="-393700" lvl="0" marL="40640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III.</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Action Items</a:t>
            </a:r>
            <a:endParaRPr b="1" sz="1100">
              <a:solidFill>
                <a:schemeClr val="lt1"/>
              </a:solidFill>
              <a:latin typeface="Avenir"/>
              <a:ea typeface="Avenir"/>
              <a:cs typeface="Avenir"/>
              <a:sym typeface="Avenir"/>
            </a:endParaRPr>
          </a:p>
          <a:p>
            <a:pPr indent="0" lvl="0" marL="863600" rtl="0" algn="l">
              <a:lnSpc>
                <a:spcPct val="100000"/>
              </a:lnSpc>
              <a:spcBef>
                <a:spcPts val="1200"/>
              </a:spcBef>
              <a:spcAft>
                <a:spcPts val="0"/>
              </a:spcAft>
              <a:buClr>
                <a:schemeClr val="dk1"/>
              </a:buClr>
              <a:buSzPts val="1100"/>
              <a:buFont typeface="Arial"/>
              <a:buNone/>
            </a:pPr>
            <a:r>
              <a:rPr lang="en" sz="1100">
                <a:solidFill>
                  <a:schemeClr val="lt1"/>
                </a:solidFill>
                <a:latin typeface="Avenir"/>
                <a:ea typeface="Avenir"/>
                <a:cs typeface="Avenir"/>
                <a:sym typeface="Avenir"/>
              </a:rPr>
              <a:t>a.</a:t>
            </a:r>
            <a:r>
              <a:rPr lang="en" sz="600">
                <a:solidFill>
                  <a:schemeClr val="lt1"/>
                </a:solidFill>
                <a:latin typeface="Avenir"/>
                <a:ea typeface="Avenir"/>
                <a:cs typeface="Avenir"/>
                <a:sym typeface="Avenir"/>
              </a:rPr>
              <a:t>                  </a:t>
            </a:r>
            <a:r>
              <a:rPr lang="en" sz="1100">
                <a:solidFill>
                  <a:schemeClr val="lt1"/>
                </a:solidFill>
                <a:latin typeface="Avenir"/>
                <a:ea typeface="Avenir"/>
                <a:cs typeface="Avenir"/>
                <a:sym typeface="Avenir"/>
              </a:rPr>
              <a:t>Approval of Agenda</a:t>
            </a:r>
            <a:endParaRPr sz="1100">
              <a:solidFill>
                <a:schemeClr val="lt1"/>
              </a:solidFill>
              <a:latin typeface="Avenir"/>
              <a:ea typeface="Avenir"/>
              <a:cs typeface="Avenir"/>
              <a:sym typeface="Avenir"/>
            </a:endParaRPr>
          </a:p>
          <a:p>
            <a:pPr indent="0" lvl="0" marL="863600" rtl="0" algn="l">
              <a:lnSpc>
                <a:spcPct val="100000"/>
              </a:lnSpc>
              <a:spcBef>
                <a:spcPts val="1200"/>
              </a:spcBef>
              <a:spcAft>
                <a:spcPts val="0"/>
              </a:spcAft>
              <a:buClr>
                <a:schemeClr val="dk1"/>
              </a:buClr>
              <a:buSzPts val="1100"/>
              <a:buFont typeface="Arial"/>
              <a:buNone/>
            </a:pPr>
            <a:r>
              <a:rPr lang="en" sz="1100">
                <a:solidFill>
                  <a:schemeClr val="lt1"/>
                </a:solidFill>
                <a:latin typeface="Avenir"/>
                <a:ea typeface="Avenir"/>
                <a:cs typeface="Avenir"/>
                <a:sym typeface="Avenir"/>
              </a:rPr>
              <a:t>b.</a:t>
            </a:r>
            <a:r>
              <a:rPr lang="en" sz="600">
                <a:solidFill>
                  <a:schemeClr val="lt1"/>
                </a:solidFill>
                <a:latin typeface="Avenir"/>
                <a:ea typeface="Avenir"/>
                <a:cs typeface="Avenir"/>
                <a:sym typeface="Avenir"/>
              </a:rPr>
              <a:t>                  </a:t>
            </a:r>
            <a:r>
              <a:rPr lang="en" sz="1100">
                <a:solidFill>
                  <a:schemeClr val="lt1"/>
                </a:solidFill>
                <a:latin typeface="Avenir"/>
                <a:ea typeface="Avenir"/>
                <a:cs typeface="Avenir"/>
                <a:sym typeface="Avenir"/>
              </a:rPr>
              <a:t>Approval of Previous Minutes</a:t>
            </a:r>
            <a:endParaRPr sz="1100">
              <a:solidFill>
                <a:schemeClr val="lt1"/>
              </a:solidFill>
              <a:latin typeface="Avenir"/>
              <a:ea typeface="Avenir"/>
              <a:cs typeface="Avenir"/>
              <a:sym typeface="Avenir"/>
            </a:endParaRPr>
          </a:p>
          <a:p>
            <a:pPr indent="-393700" lvl="0" marL="40640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IV.</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Discussion Items</a:t>
            </a:r>
            <a:endParaRPr b="1" sz="1100">
              <a:solidFill>
                <a:schemeClr val="lt1"/>
              </a:solidFill>
              <a:latin typeface="Avenir"/>
              <a:ea typeface="Avenir"/>
              <a:cs typeface="Avenir"/>
              <a:sym typeface="Avenir"/>
            </a:endParaRPr>
          </a:p>
          <a:p>
            <a:pPr indent="0" lvl="0" marL="863600" rtl="0" algn="l">
              <a:lnSpc>
                <a:spcPct val="100000"/>
              </a:lnSpc>
              <a:spcBef>
                <a:spcPts val="1200"/>
              </a:spcBef>
              <a:spcAft>
                <a:spcPts val="0"/>
              </a:spcAft>
              <a:buClr>
                <a:schemeClr val="dk1"/>
              </a:buClr>
              <a:buSzPts val="1100"/>
              <a:buFont typeface="Arial"/>
              <a:buNone/>
            </a:pPr>
            <a:r>
              <a:rPr lang="en" sz="1100">
                <a:solidFill>
                  <a:schemeClr val="lt1"/>
                </a:solidFill>
                <a:latin typeface="Avenir"/>
                <a:ea typeface="Avenir"/>
                <a:cs typeface="Avenir"/>
                <a:sym typeface="Avenir"/>
              </a:rPr>
              <a:t>a.</a:t>
            </a:r>
            <a:r>
              <a:rPr lang="en" sz="600">
                <a:solidFill>
                  <a:schemeClr val="lt1"/>
                </a:solidFill>
                <a:latin typeface="Avenir"/>
                <a:ea typeface="Avenir"/>
                <a:cs typeface="Avenir"/>
                <a:sym typeface="Avenir"/>
              </a:rPr>
              <a:t>                  </a:t>
            </a:r>
            <a:r>
              <a:rPr lang="en" sz="1100">
                <a:solidFill>
                  <a:schemeClr val="lt1"/>
                </a:solidFill>
                <a:latin typeface="Avenir"/>
                <a:ea typeface="Avenir"/>
                <a:cs typeface="Avenir"/>
                <a:sym typeface="Avenir"/>
              </a:rPr>
              <a:t>Continuous Improvement Plan Presentation</a:t>
            </a:r>
            <a:endParaRPr sz="1100">
              <a:solidFill>
                <a:schemeClr val="lt1"/>
              </a:solidFill>
              <a:latin typeface="Avenir"/>
              <a:ea typeface="Avenir"/>
              <a:cs typeface="Avenir"/>
              <a:sym typeface="Avenir"/>
            </a:endParaRPr>
          </a:p>
          <a:p>
            <a:pPr indent="0" lvl="0" marL="863600" rtl="0" algn="l">
              <a:lnSpc>
                <a:spcPct val="100000"/>
              </a:lnSpc>
              <a:spcBef>
                <a:spcPts val="1200"/>
              </a:spcBef>
              <a:spcAft>
                <a:spcPts val="0"/>
              </a:spcAft>
              <a:buClr>
                <a:schemeClr val="dk1"/>
              </a:buClr>
              <a:buSzPts val="1100"/>
              <a:buFont typeface="Arial"/>
              <a:buNone/>
            </a:pPr>
            <a:r>
              <a:rPr lang="en" sz="1100">
                <a:solidFill>
                  <a:schemeClr val="lt1"/>
                </a:solidFill>
                <a:latin typeface="Avenir"/>
                <a:ea typeface="Avenir"/>
                <a:cs typeface="Avenir"/>
                <a:sym typeface="Avenir"/>
              </a:rPr>
              <a:t>b.</a:t>
            </a:r>
            <a:r>
              <a:rPr lang="en" sz="600">
                <a:solidFill>
                  <a:schemeClr val="lt1"/>
                </a:solidFill>
                <a:latin typeface="Avenir"/>
                <a:ea typeface="Avenir"/>
                <a:cs typeface="Avenir"/>
                <a:sym typeface="Avenir"/>
              </a:rPr>
              <a:t>                  </a:t>
            </a:r>
            <a:r>
              <a:rPr lang="en" sz="1100">
                <a:solidFill>
                  <a:schemeClr val="lt1"/>
                </a:solidFill>
                <a:latin typeface="Avenir"/>
                <a:ea typeface="Avenir"/>
                <a:cs typeface="Avenir"/>
                <a:sym typeface="Avenir"/>
              </a:rPr>
              <a:t>Fall MAP Data Review</a:t>
            </a:r>
            <a:endParaRPr sz="1100">
              <a:solidFill>
                <a:schemeClr val="lt1"/>
              </a:solidFill>
              <a:latin typeface="Avenir"/>
              <a:ea typeface="Avenir"/>
              <a:cs typeface="Avenir"/>
              <a:sym typeface="Avenir"/>
            </a:endParaRPr>
          </a:p>
          <a:p>
            <a:pPr indent="-393700" lvl="0" marL="40640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V.</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Information Items</a:t>
            </a:r>
            <a:endParaRPr b="1" sz="1100">
              <a:solidFill>
                <a:schemeClr val="lt1"/>
              </a:solidFill>
              <a:latin typeface="Avenir"/>
              <a:ea typeface="Avenir"/>
              <a:cs typeface="Avenir"/>
              <a:sym typeface="Avenir"/>
            </a:endParaRPr>
          </a:p>
          <a:p>
            <a:pPr indent="0" lvl="0" marL="863600" rtl="0" algn="l">
              <a:lnSpc>
                <a:spcPct val="100000"/>
              </a:lnSpc>
              <a:spcBef>
                <a:spcPts val="1200"/>
              </a:spcBef>
              <a:spcAft>
                <a:spcPts val="0"/>
              </a:spcAft>
              <a:buClr>
                <a:schemeClr val="dk1"/>
              </a:buClr>
              <a:buSzPts val="1100"/>
              <a:buFont typeface="Arial"/>
              <a:buNone/>
            </a:pPr>
            <a:r>
              <a:rPr lang="en" sz="1100">
                <a:solidFill>
                  <a:schemeClr val="lt1"/>
                </a:solidFill>
                <a:latin typeface="Avenir"/>
                <a:ea typeface="Avenir"/>
                <a:cs typeface="Avenir"/>
                <a:sym typeface="Avenir"/>
              </a:rPr>
              <a:t>a.</a:t>
            </a:r>
            <a:r>
              <a:rPr lang="en" sz="600">
                <a:solidFill>
                  <a:schemeClr val="lt1"/>
                </a:solidFill>
                <a:latin typeface="Avenir"/>
                <a:ea typeface="Avenir"/>
                <a:cs typeface="Avenir"/>
                <a:sym typeface="Avenir"/>
              </a:rPr>
              <a:t>                  </a:t>
            </a:r>
            <a:r>
              <a:rPr lang="en" sz="1100">
                <a:solidFill>
                  <a:schemeClr val="lt1"/>
                </a:solidFill>
                <a:latin typeface="Avenir"/>
                <a:ea typeface="Avenir"/>
                <a:cs typeface="Avenir"/>
                <a:sym typeface="Avenir"/>
              </a:rPr>
              <a:t>Principal’s Report</a:t>
            </a:r>
            <a:endParaRPr sz="1100">
              <a:solidFill>
                <a:schemeClr val="lt1"/>
              </a:solidFill>
              <a:latin typeface="Avenir"/>
              <a:ea typeface="Avenir"/>
              <a:cs typeface="Avenir"/>
              <a:sym typeface="Avenir"/>
            </a:endParaRPr>
          </a:p>
          <a:p>
            <a:pPr indent="-393700" lvl="0" marL="40640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VI.</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Announcements</a:t>
            </a:r>
            <a:endParaRPr b="1" sz="1100">
              <a:solidFill>
                <a:schemeClr val="lt1"/>
              </a:solidFill>
              <a:latin typeface="Avenir"/>
              <a:ea typeface="Avenir"/>
              <a:cs typeface="Avenir"/>
              <a:sym typeface="Avenir"/>
            </a:endParaRPr>
          </a:p>
          <a:p>
            <a:pPr indent="-393700" lvl="0" marL="406400" rtl="0" algn="l">
              <a:lnSpc>
                <a:spcPct val="100000"/>
              </a:lnSpc>
              <a:spcBef>
                <a:spcPts val="1200"/>
              </a:spcBef>
              <a:spcAft>
                <a:spcPts val="0"/>
              </a:spcAft>
              <a:buClr>
                <a:schemeClr val="dk1"/>
              </a:buClr>
              <a:buSzPts val="1100"/>
              <a:buFont typeface="Arial"/>
              <a:buNone/>
            </a:pPr>
            <a:r>
              <a:rPr b="1" lang="en" sz="1100">
                <a:solidFill>
                  <a:schemeClr val="lt1"/>
                </a:solidFill>
                <a:latin typeface="Avenir"/>
                <a:ea typeface="Avenir"/>
                <a:cs typeface="Avenir"/>
                <a:sym typeface="Avenir"/>
              </a:rPr>
              <a:t>VII.</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Public Comment</a:t>
            </a:r>
            <a:endParaRPr b="1" sz="1100">
              <a:solidFill>
                <a:schemeClr val="lt1"/>
              </a:solidFill>
              <a:latin typeface="Avenir"/>
              <a:ea typeface="Avenir"/>
              <a:cs typeface="Avenir"/>
              <a:sym typeface="Avenir"/>
            </a:endParaRPr>
          </a:p>
          <a:p>
            <a:pPr indent="-393700" lvl="0" marL="406400" rtl="0" algn="l">
              <a:lnSpc>
                <a:spcPct val="100000"/>
              </a:lnSpc>
              <a:spcBef>
                <a:spcPts val="1200"/>
              </a:spcBef>
              <a:spcAft>
                <a:spcPts val="1200"/>
              </a:spcAft>
              <a:buClr>
                <a:schemeClr val="dk1"/>
              </a:buClr>
              <a:buSzPts val="1100"/>
              <a:buFont typeface="Arial"/>
              <a:buNone/>
            </a:pPr>
            <a:r>
              <a:rPr b="1" lang="en" sz="1100">
                <a:solidFill>
                  <a:schemeClr val="lt1"/>
                </a:solidFill>
                <a:latin typeface="Avenir"/>
                <a:ea typeface="Avenir"/>
                <a:cs typeface="Avenir"/>
                <a:sym typeface="Avenir"/>
              </a:rPr>
              <a:t>VIII.</a:t>
            </a:r>
            <a:r>
              <a:rPr lang="en" sz="600">
                <a:solidFill>
                  <a:schemeClr val="lt1"/>
                </a:solidFill>
                <a:latin typeface="Avenir"/>
                <a:ea typeface="Avenir"/>
                <a:cs typeface="Avenir"/>
                <a:sym typeface="Avenir"/>
              </a:rPr>
              <a:t>        </a:t>
            </a:r>
            <a:r>
              <a:rPr b="1" lang="en" sz="1100">
                <a:solidFill>
                  <a:schemeClr val="lt1"/>
                </a:solidFill>
                <a:latin typeface="Avenir"/>
                <a:ea typeface="Avenir"/>
                <a:cs typeface="Avenir"/>
                <a:sym typeface="Avenir"/>
              </a:rPr>
              <a:t>Adjournment</a:t>
            </a:r>
            <a:endParaRPr sz="13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7821150" y="3815300"/>
            <a:ext cx="1238048" cy="1238048"/>
          </a:xfrm>
          <a:prstGeom prst="rect">
            <a:avLst/>
          </a:prstGeom>
          <a:noFill/>
          <a:ln>
            <a:noFill/>
          </a:ln>
        </p:spPr>
      </p:pic>
      <p:sp>
        <p:nvSpPr>
          <p:cNvPr id="72" name="Google Shape;72;p15"/>
          <p:cNvSpPr txBox="1"/>
          <p:nvPr/>
        </p:nvSpPr>
        <p:spPr>
          <a:xfrm>
            <a:off x="0" y="0"/>
            <a:ext cx="89136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lt1"/>
                </a:solidFill>
              </a:rPr>
              <a:t>I</a:t>
            </a:r>
            <a:endParaRPr>
              <a:solidFill>
                <a:schemeClr val="lt1"/>
              </a:solidFill>
            </a:endParaRPr>
          </a:p>
        </p:txBody>
      </p:sp>
      <p:pic>
        <p:nvPicPr>
          <p:cNvPr id="73" name="Google Shape;73;p15"/>
          <p:cNvPicPr preferRelativeResize="0"/>
          <p:nvPr/>
        </p:nvPicPr>
        <p:blipFill>
          <a:blip r:embed="rId4">
            <a:alphaModFix/>
          </a:blip>
          <a:stretch>
            <a:fillRect/>
          </a:stretch>
        </p:blipFill>
        <p:spPr>
          <a:xfrm>
            <a:off x="607700" y="4057225"/>
            <a:ext cx="1699341" cy="754200"/>
          </a:xfrm>
          <a:prstGeom prst="rect">
            <a:avLst/>
          </a:prstGeom>
          <a:noFill/>
          <a:ln>
            <a:noFill/>
          </a:ln>
        </p:spPr>
      </p:pic>
      <p:sp>
        <p:nvSpPr>
          <p:cNvPr id="74" name="Google Shape;74;p15"/>
          <p:cNvSpPr txBox="1"/>
          <p:nvPr/>
        </p:nvSpPr>
        <p:spPr>
          <a:xfrm>
            <a:off x="869575" y="803275"/>
            <a:ext cx="64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 name="Google Shape;75;p15"/>
          <p:cNvSpPr txBox="1"/>
          <p:nvPr/>
        </p:nvSpPr>
        <p:spPr>
          <a:xfrm>
            <a:off x="1275600" y="803276"/>
            <a:ext cx="6592800" cy="192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lang="en" sz="4700">
                <a:solidFill>
                  <a:srgbClr val="FFFFFF"/>
                </a:solidFill>
                <a:latin typeface="Avenir"/>
                <a:ea typeface="Avenir"/>
                <a:cs typeface="Avenir"/>
                <a:sym typeface="Avenir"/>
              </a:rPr>
              <a:t>Where we are – </a:t>
            </a:r>
            <a:endParaRPr sz="4700">
              <a:solidFill>
                <a:srgbClr val="FFFFFF"/>
              </a:solidFill>
              <a:latin typeface="Avenir"/>
              <a:ea typeface="Avenir"/>
              <a:cs typeface="Avenir"/>
              <a:sym typeface="Avenir"/>
            </a:endParaRPr>
          </a:p>
          <a:p>
            <a:pPr indent="0" lvl="0" marL="0" rtl="0" algn="ctr">
              <a:lnSpc>
                <a:spcPct val="90000"/>
              </a:lnSpc>
              <a:spcBef>
                <a:spcPts val="0"/>
              </a:spcBef>
              <a:spcAft>
                <a:spcPts val="0"/>
              </a:spcAft>
              <a:buNone/>
            </a:pPr>
            <a:r>
              <a:rPr lang="en" sz="4700">
                <a:solidFill>
                  <a:srgbClr val="FFFFFF"/>
                </a:solidFill>
                <a:latin typeface="Avenir"/>
                <a:ea typeface="Avenir"/>
                <a:cs typeface="Avenir"/>
                <a:sym typeface="Avenir"/>
              </a:rPr>
              <a:t>Where we’re going?</a:t>
            </a:r>
            <a:endParaRPr sz="4700">
              <a:solidFill>
                <a:srgbClr val="FFFFFF"/>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79" name="Shape 79"/>
        <p:cNvGrpSpPr/>
        <p:nvPr/>
      </p:nvGrpSpPr>
      <p:grpSpPr>
        <a:xfrm>
          <a:off x="0" y="0"/>
          <a:ext cx="0" cy="0"/>
          <a:chOff x="0" y="0"/>
          <a:chExt cx="0" cy="0"/>
        </a:xfrm>
      </p:grpSpPr>
      <p:sp>
        <p:nvSpPr>
          <p:cNvPr id="80" name="Google Shape;80;p16"/>
          <p:cNvSpPr txBox="1"/>
          <p:nvPr>
            <p:ph idx="1" type="body"/>
          </p:nvPr>
        </p:nvSpPr>
        <p:spPr>
          <a:xfrm>
            <a:off x="3367550" y="1489475"/>
            <a:ext cx="4166100" cy="3416400"/>
          </a:xfrm>
          <a:prstGeom prst="rect">
            <a:avLst/>
          </a:prstGeom>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rPr lang="en">
                <a:solidFill>
                  <a:srgbClr val="FFFFFF"/>
                </a:solidFill>
                <a:latin typeface="Avenir"/>
                <a:ea typeface="Avenir"/>
                <a:cs typeface="Avenir"/>
                <a:sym typeface="Avenir"/>
              </a:rPr>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solidFill>
                <a:srgbClr val="FFFFFF"/>
              </a:solidFill>
              <a:latin typeface="Avenir"/>
              <a:ea typeface="Avenir"/>
              <a:cs typeface="Avenir"/>
              <a:sym typeface="Avenir"/>
            </a:endParaRPr>
          </a:p>
          <a:p>
            <a:pPr indent="0" lvl="0" marL="0" rtl="0" algn="l">
              <a:spcBef>
                <a:spcPts val="0"/>
              </a:spcBef>
              <a:spcAft>
                <a:spcPts val="1600"/>
              </a:spcAft>
              <a:buNone/>
            </a:pPr>
            <a:r>
              <a:t/>
            </a:r>
            <a:endParaRPr sz="1200">
              <a:solidFill>
                <a:srgbClr val="FFFFFF"/>
              </a:solidFill>
            </a:endParaRPr>
          </a:p>
        </p:txBody>
      </p:sp>
      <p:pic>
        <p:nvPicPr>
          <p:cNvPr id="81" name="Google Shape;81;p16"/>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82" name="Google Shape;82;p16"/>
          <p:cNvPicPr preferRelativeResize="0"/>
          <p:nvPr/>
        </p:nvPicPr>
        <p:blipFill>
          <a:blip r:embed="rId4">
            <a:alphaModFix/>
          </a:blip>
          <a:stretch>
            <a:fillRect/>
          </a:stretch>
        </p:blipFill>
        <p:spPr>
          <a:xfrm>
            <a:off x="246175" y="3698225"/>
            <a:ext cx="1699341" cy="754200"/>
          </a:xfrm>
          <a:prstGeom prst="rect">
            <a:avLst/>
          </a:prstGeom>
          <a:noFill/>
          <a:ln>
            <a:noFill/>
          </a:ln>
        </p:spPr>
      </p:pic>
      <p:sp>
        <p:nvSpPr>
          <p:cNvPr id="83" name="Google Shape;83;p16"/>
          <p:cNvSpPr txBox="1"/>
          <p:nvPr/>
        </p:nvSpPr>
        <p:spPr>
          <a:xfrm>
            <a:off x="246171" y="68524"/>
            <a:ext cx="5806500" cy="132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 sz="4400">
                <a:solidFill>
                  <a:schemeClr val="lt1"/>
                </a:solidFill>
                <a:latin typeface="Twentieth Century"/>
                <a:ea typeface="Twentieth Century"/>
                <a:cs typeface="Twentieth Century"/>
                <a:sym typeface="Twentieth Century"/>
              </a:rPr>
              <a:t>Where We Are?</a:t>
            </a:r>
            <a:endParaRPr sz="4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89" name="Google Shape;89;p17"/>
          <p:cNvPicPr preferRelativeResize="0"/>
          <p:nvPr/>
        </p:nvPicPr>
        <p:blipFill>
          <a:blip r:embed="rId4">
            <a:alphaModFix/>
          </a:blip>
          <a:stretch>
            <a:fillRect/>
          </a:stretch>
        </p:blipFill>
        <p:spPr>
          <a:xfrm>
            <a:off x="246175" y="4151675"/>
            <a:ext cx="1699341" cy="754200"/>
          </a:xfrm>
          <a:prstGeom prst="rect">
            <a:avLst/>
          </a:prstGeom>
          <a:noFill/>
          <a:ln>
            <a:noFill/>
          </a:ln>
        </p:spPr>
      </p:pic>
      <p:grpSp>
        <p:nvGrpSpPr>
          <p:cNvPr id="90" name="Google Shape;90;p17"/>
          <p:cNvGrpSpPr/>
          <p:nvPr/>
        </p:nvGrpSpPr>
        <p:grpSpPr>
          <a:xfrm>
            <a:off x="246175" y="907681"/>
            <a:ext cx="8739708" cy="2907499"/>
            <a:chOff x="3484" y="517200"/>
            <a:chExt cx="10188515" cy="2641500"/>
          </a:xfrm>
        </p:grpSpPr>
        <p:sp>
          <p:nvSpPr>
            <p:cNvPr id="91" name="Google Shape;91;p17"/>
            <p:cNvSpPr/>
            <p:nvPr/>
          </p:nvSpPr>
          <p:spPr>
            <a:xfrm>
              <a:off x="3484" y="517200"/>
              <a:ext cx="1886700" cy="2641500"/>
            </a:xfrm>
            <a:prstGeom prst="rect">
              <a:avLst/>
            </a:prstGeom>
            <a:solidFill>
              <a:srgbClr val="FCF5D8">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nvSpPr>
          <p:spPr>
            <a:xfrm>
              <a:off x="3484" y="1520965"/>
              <a:ext cx="1886700" cy="158490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 sz="1100" u="sng" cap="none" strike="noStrike">
                  <a:solidFill>
                    <a:srgbClr val="000000"/>
                  </a:solidFill>
                  <a:latin typeface="Avenir"/>
                  <a:ea typeface="Avenir"/>
                  <a:cs typeface="Avenir"/>
                  <a:sym typeface="Avenir"/>
                </a:rPr>
                <a:t>Fall 2021</a:t>
              </a:r>
              <a:endParaRPr/>
            </a:p>
            <a:p>
              <a:pPr indent="0" lvl="0" marL="0" marR="0" rtl="0" algn="l">
                <a:lnSpc>
                  <a:spcPct val="90000"/>
                </a:lnSpc>
                <a:spcBef>
                  <a:spcPts val="385"/>
                </a:spcBef>
                <a:spcAft>
                  <a:spcPts val="0"/>
                </a:spcAft>
                <a:buClr>
                  <a:srgbClr val="000000"/>
                </a:buClr>
                <a:buSzPts val="1100"/>
                <a:buFont typeface="Avenir"/>
                <a:buNone/>
              </a:pPr>
              <a:r>
                <a:rPr b="0" i="0" lang="en" sz="1100" u="none" cap="none" strike="noStrike">
                  <a:solidFill>
                    <a:srgbClr val="000000"/>
                  </a:solidFill>
                  <a:latin typeface="Avenir"/>
                  <a:ea typeface="Avenir"/>
                  <a:cs typeface="Avenir"/>
                  <a:sym typeface="Avenir"/>
                </a:rPr>
                <a:t>GO Team Developed 2021-2025 Strategic Plan</a:t>
              </a:r>
              <a:endParaRPr b="0" i="0" sz="1100" u="none" cap="none" strike="noStrike">
                <a:solidFill>
                  <a:srgbClr val="000000"/>
                </a:solidFill>
                <a:latin typeface="Avenir"/>
                <a:ea typeface="Avenir"/>
                <a:cs typeface="Avenir"/>
                <a:sym typeface="Avenir"/>
              </a:endParaRPr>
            </a:p>
          </p:txBody>
        </p:sp>
        <p:sp>
          <p:nvSpPr>
            <p:cNvPr id="93" name="Google Shape;93;p17"/>
            <p:cNvSpPr/>
            <p:nvPr/>
          </p:nvSpPr>
          <p:spPr>
            <a:xfrm>
              <a:off x="550649" y="781349"/>
              <a:ext cx="792300" cy="792300"/>
            </a:xfrm>
            <a:prstGeom prst="ellipse">
              <a:avLst/>
            </a:prstGeom>
            <a:solidFill>
              <a:srgbClr val="F3C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nvSpPr>
          <p:spPr>
            <a:xfrm>
              <a:off x="666700" y="897400"/>
              <a:ext cx="560400" cy="560400"/>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 sz="3800" u="none" cap="none" strike="noStrike">
                  <a:solidFill>
                    <a:srgbClr val="FFFFFF"/>
                  </a:solidFill>
                  <a:latin typeface="Avenir"/>
                  <a:ea typeface="Avenir"/>
                  <a:cs typeface="Avenir"/>
                  <a:sym typeface="Avenir"/>
                </a:rPr>
                <a:t>1</a:t>
              </a:r>
              <a:endParaRPr b="0" i="0" sz="3800" u="none" cap="none" strike="noStrike">
                <a:solidFill>
                  <a:srgbClr val="FFFFFF"/>
                </a:solidFill>
                <a:latin typeface="Avenir"/>
                <a:ea typeface="Avenir"/>
                <a:cs typeface="Avenir"/>
                <a:sym typeface="Avenir"/>
              </a:endParaRPr>
            </a:p>
          </p:txBody>
        </p:sp>
        <p:sp>
          <p:nvSpPr>
            <p:cNvPr id="95" name="Google Shape;95;p17"/>
            <p:cNvSpPr/>
            <p:nvPr/>
          </p:nvSpPr>
          <p:spPr>
            <a:xfrm>
              <a:off x="3484" y="3158615"/>
              <a:ext cx="1886700" cy="0"/>
            </a:xfrm>
            <a:prstGeom prst="rect">
              <a:avLst/>
            </a:prstGeom>
            <a:solidFill>
              <a:srgbClr val="A92791"/>
            </a:solidFill>
            <a:ln cap="flat" cmpd="sng" w="12700">
              <a:solidFill>
                <a:srgbClr val="F3CF4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2078938" y="517200"/>
              <a:ext cx="1886700" cy="2641500"/>
            </a:xfrm>
            <a:prstGeom prst="rect">
              <a:avLst/>
            </a:prstGeom>
            <a:solidFill>
              <a:srgbClr val="F8E4CF">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2078938" y="1520965"/>
              <a:ext cx="1886700" cy="158490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 sz="1100" u="sng" cap="none" strike="noStrike">
                  <a:solidFill>
                    <a:srgbClr val="000000"/>
                  </a:solidFill>
                  <a:latin typeface="Avenir"/>
                  <a:ea typeface="Avenir"/>
                  <a:cs typeface="Avenir"/>
                  <a:sym typeface="Avenir"/>
                </a:rPr>
                <a:t>Summer 2022</a:t>
              </a:r>
              <a:endParaRPr/>
            </a:p>
            <a:p>
              <a:pPr indent="0" lvl="0" marL="0" marR="0" rtl="0" algn="l">
                <a:lnSpc>
                  <a:spcPct val="90000"/>
                </a:lnSpc>
                <a:spcBef>
                  <a:spcPts val="385"/>
                </a:spcBef>
                <a:spcAft>
                  <a:spcPts val="0"/>
                </a:spcAft>
                <a:buClr>
                  <a:srgbClr val="000000"/>
                </a:buClr>
                <a:buSzPts val="1100"/>
                <a:buFont typeface="Avenir"/>
                <a:buNone/>
              </a:pPr>
              <a:r>
                <a:rPr b="0" i="0" lang="en" sz="1100" u="none" cap="none" strike="noStrike">
                  <a:solidFill>
                    <a:srgbClr val="000000"/>
                  </a:solidFill>
                  <a:latin typeface="Avenir"/>
                  <a:ea typeface="Avenir"/>
                  <a:cs typeface="Avenir"/>
                  <a:sym typeface="Avenir"/>
                </a:rPr>
                <a:t>School Leadership completed Needs Assessment and defined overarching needs for SY22-23</a:t>
              </a:r>
              <a:endParaRPr/>
            </a:p>
          </p:txBody>
        </p:sp>
        <p:sp>
          <p:nvSpPr>
            <p:cNvPr id="98" name="Google Shape;98;p17"/>
            <p:cNvSpPr/>
            <p:nvPr/>
          </p:nvSpPr>
          <p:spPr>
            <a:xfrm>
              <a:off x="2626103" y="781349"/>
              <a:ext cx="792300" cy="792300"/>
            </a:xfrm>
            <a:prstGeom prst="ellipse">
              <a:avLst/>
            </a:prstGeom>
            <a:solidFill>
              <a:srgbClr val="D47B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2742154" y="897400"/>
              <a:ext cx="560400" cy="560400"/>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 sz="3800" u="none" cap="none" strike="noStrike">
                  <a:solidFill>
                    <a:srgbClr val="FFFFFF"/>
                  </a:solidFill>
                  <a:latin typeface="Avenir"/>
                  <a:ea typeface="Avenir"/>
                  <a:cs typeface="Avenir"/>
                  <a:sym typeface="Avenir"/>
                </a:rPr>
                <a:t>2</a:t>
              </a:r>
              <a:endParaRPr b="0" i="0" sz="3800" u="none" cap="none" strike="noStrike">
                <a:solidFill>
                  <a:srgbClr val="FFFFFF"/>
                </a:solidFill>
                <a:latin typeface="Avenir"/>
                <a:ea typeface="Avenir"/>
                <a:cs typeface="Avenir"/>
                <a:sym typeface="Avenir"/>
              </a:endParaRPr>
            </a:p>
          </p:txBody>
        </p:sp>
        <p:sp>
          <p:nvSpPr>
            <p:cNvPr id="100" name="Google Shape;100;p17"/>
            <p:cNvSpPr/>
            <p:nvPr/>
          </p:nvSpPr>
          <p:spPr>
            <a:xfrm>
              <a:off x="2078938" y="3158615"/>
              <a:ext cx="1886700" cy="0"/>
            </a:xfrm>
            <a:prstGeom prst="rect">
              <a:avLst/>
            </a:prstGeom>
            <a:solidFill>
              <a:srgbClr val="A92791"/>
            </a:solidFill>
            <a:ln cap="flat" cmpd="sng" w="12700">
              <a:solidFill>
                <a:srgbClr val="D47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4154392" y="517200"/>
              <a:ext cx="1886700" cy="2641500"/>
            </a:xfrm>
            <a:prstGeom prst="rect">
              <a:avLst/>
            </a:prstGeom>
            <a:solidFill>
              <a:srgbClr val="BAF0FF">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nvSpPr>
          <p:spPr>
            <a:xfrm>
              <a:off x="4154392" y="1520965"/>
              <a:ext cx="1886700" cy="158490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 sz="1100" u="sng" cap="none" strike="noStrike">
                  <a:solidFill>
                    <a:srgbClr val="000000"/>
                  </a:solidFill>
                  <a:latin typeface="Avenir"/>
                  <a:ea typeface="Avenir"/>
                  <a:cs typeface="Avenir"/>
                  <a:sym typeface="Avenir"/>
                </a:rPr>
                <a:t>August 2022</a:t>
              </a:r>
              <a:endParaRPr/>
            </a:p>
            <a:p>
              <a:pPr indent="0" lvl="0" marL="0" marR="0" rtl="0" algn="l">
                <a:lnSpc>
                  <a:spcPct val="90000"/>
                </a:lnSpc>
                <a:spcBef>
                  <a:spcPts val="385"/>
                </a:spcBef>
                <a:spcAft>
                  <a:spcPts val="0"/>
                </a:spcAft>
                <a:buClr>
                  <a:srgbClr val="000000"/>
                </a:buClr>
                <a:buSzPts val="1100"/>
                <a:buFont typeface="Avenir"/>
                <a:buNone/>
              </a:pPr>
              <a:r>
                <a:rPr b="0" i="0" lang="en" sz="1100" u="none" cap="none" strike="noStrike">
                  <a:solidFill>
                    <a:srgbClr val="000000"/>
                  </a:solidFill>
                  <a:latin typeface="Avenir"/>
                  <a:ea typeface="Avenir"/>
                  <a:cs typeface="Avenir"/>
                  <a:sym typeface="Avenir"/>
                </a:rPr>
                <a:t>School Leadership completed 2022-2023 Continuous Improvement Plan</a:t>
              </a:r>
              <a:endParaRPr/>
            </a:p>
          </p:txBody>
        </p:sp>
        <p:sp>
          <p:nvSpPr>
            <p:cNvPr id="103" name="Google Shape;103;p17"/>
            <p:cNvSpPr/>
            <p:nvPr/>
          </p:nvSpPr>
          <p:spPr>
            <a:xfrm>
              <a:off x="4701557" y="781349"/>
              <a:ext cx="792300" cy="792300"/>
            </a:xfrm>
            <a:prstGeom prst="ellipse">
              <a:avLst/>
            </a:prstGeom>
            <a:solidFill>
              <a:srgbClr val="008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txBox="1"/>
            <p:nvPr/>
          </p:nvSpPr>
          <p:spPr>
            <a:xfrm>
              <a:off x="4817608" y="897400"/>
              <a:ext cx="560400" cy="560400"/>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 sz="3800" u="none" cap="none" strike="noStrike">
                  <a:solidFill>
                    <a:srgbClr val="FFFFFF"/>
                  </a:solidFill>
                  <a:latin typeface="Avenir"/>
                  <a:ea typeface="Avenir"/>
                  <a:cs typeface="Avenir"/>
                  <a:sym typeface="Avenir"/>
                </a:rPr>
                <a:t>3</a:t>
              </a:r>
              <a:endParaRPr b="0" i="0" sz="3800" u="none" cap="none" strike="noStrike">
                <a:solidFill>
                  <a:srgbClr val="FFFFFF"/>
                </a:solidFill>
                <a:latin typeface="Avenir"/>
                <a:ea typeface="Avenir"/>
                <a:cs typeface="Avenir"/>
                <a:sym typeface="Avenir"/>
              </a:endParaRPr>
            </a:p>
          </p:txBody>
        </p:sp>
        <p:sp>
          <p:nvSpPr>
            <p:cNvPr id="105" name="Google Shape;105;p17"/>
            <p:cNvSpPr/>
            <p:nvPr/>
          </p:nvSpPr>
          <p:spPr>
            <a:xfrm>
              <a:off x="4154392" y="3158615"/>
              <a:ext cx="1886700" cy="0"/>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6229845" y="517200"/>
              <a:ext cx="1886700" cy="2641500"/>
            </a:xfrm>
            <a:prstGeom prst="rect">
              <a:avLst/>
            </a:prstGeom>
            <a:solidFill>
              <a:srgbClr val="F3CDE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txBox="1"/>
            <p:nvPr/>
          </p:nvSpPr>
          <p:spPr>
            <a:xfrm>
              <a:off x="6229845" y="1520965"/>
              <a:ext cx="1886700" cy="158490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 sz="1100" u="sng" cap="none" strike="noStrike">
                  <a:solidFill>
                    <a:srgbClr val="000000"/>
                  </a:solidFill>
                  <a:latin typeface="Avenir"/>
                  <a:ea typeface="Avenir"/>
                  <a:cs typeface="Avenir"/>
                  <a:sym typeface="Avenir"/>
                </a:rPr>
                <a:t>Sept. – Dec. 2022</a:t>
              </a:r>
              <a:endParaRPr/>
            </a:p>
            <a:p>
              <a:pPr indent="0" lvl="0" marL="0" marR="0" rtl="0" algn="l">
                <a:lnSpc>
                  <a:spcPct val="90000"/>
                </a:lnSpc>
                <a:spcBef>
                  <a:spcPts val="385"/>
                </a:spcBef>
                <a:spcAft>
                  <a:spcPts val="0"/>
                </a:spcAft>
                <a:buClr>
                  <a:srgbClr val="000000"/>
                </a:buClr>
                <a:buSzPts val="1100"/>
                <a:buFont typeface="Avenir"/>
                <a:buNone/>
              </a:pPr>
              <a:r>
                <a:rPr b="0" i="0" lang="en" sz="1100" u="none" cap="none" strike="noStrike">
                  <a:solidFill>
                    <a:srgbClr val="000000"/>
                  </a:solidFill>
                  <a:latin typeface="Avenir"/>
                  <a:ea typeface="Avenir"/>
                  <a:cs typeface="Avenir"/>
                  <a:sym typeface="Avenir"/>
                </a:rPr>
                <a:t>Utilizing current data, the </a:t>
              </a:r>
              <a:r>
                <a:rPr b="1" i="0" lang="en" sz="1100" u="none" cap="none" strike="noStrike">
                  <a:solidFill>
                    <a:srgbClr val="000000"/>
                  </a:solidFill>
                  <a:latin typeface="Avenir"/>
                  <a:ea typeface="Avenir"/>
                  <a:cs typeface="Avenir"/>
                  <a:sym typeface="Avenir"/>
                </a:rPr>
                <a:t>GO Team </a:t>
              </a:r>
              <a:r>
                <a:rPr b="0" i="0" lang="en" sz="1100" u="none" cap="none" strike="noStrike">
                  <a:solidFill>
                    <a:srgbClr val="000000"/>
                  </a:solidFill>
                  <a:latin typeface="Avenir"/>
                  <a:ea typeface="Avenir"/>
                  <a:cs typeface="Avenir"/>
                  <a:sym typeface="Avenir"/>
                </a:rPr>
                <a:t>will review &amp; possibly update the school strategic priorities and plan </a:t>
              </a:r>
              <a:endParaRPr/>
            </a:p>
          </p:txBody>
        </p:sp>
        <p:sp>
          <p:nvSpPr>
            <p:cNvPr id="108" name="Google Shape;108;p17"/>
            <p:cNvSpPr/>
            <p:nvPr/>
          </p:nvSpPr>
          <p:spPr>
            <a:xfrm>
              <a:off x="6777010" y="781349"/>
              <a:ext cx="792300" cy="792300"/>
            </a:xfrm>
            <a:prstGeom prst="ellipse">
              <a:avLst/>
            </a:prstGeom>
            <a:solidFill>
              <a:srgbClr val="A92A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6893061" y="897400"/>
              <a:ext cx="560400" cy="560400"/>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 sz="3800" u="none" cap="none" strike="noStrike">
                  <a:solidFill>
                    <a:srgbClr val="FFFFFF"/>
                  </a:solidFill>
                  <a:latin typeface="Avenir"/>
                  <a:ea typeface="Avenir"/>
                  <a:cs typeface="Avenir"/>
                  <a:sym typeface="Avenir"/>
                </a:rPr>
                <a:t>4</a:t>
              </a:r>
              <a:endParaRPr b="0" i="0" sz="3800" u="none" cap="none" strike="noStrike">
                <a:solidFill>
                  <a:srgbClr val="FFFFFF"/>
                </a:solidFill>
                <a:latin typeface="Avenir"/>
                <a:ea typeface="Avenir"/>
                <a:cs typeface="Avenir"/>
                <a:sym typeface="Avenir"/>
              </a:endParaRPr>
            </a:p>
          </p:txBody>
        </p:sp>
        <p:sp>
          <p:nvSpPr>
            <p:cNvPr id="110" name="Google Shape;110;p17"/>
            <p:cNvSpPr/>
            <p:nvPr/>
          </p:nvSpPr>
          <p:spPr>
            <a:xfrm>
              <a:off x="6229845" y="3158615"/>
              <a:ext cx="1886700" cy="0"/>
            </a:xfrm>
            <a:prstGeom prst="rect">
              <a:avLst/>
            </a:prstGeom>
            <a:solidFill>
              <a:srgbClr val="0083A9"/>
            </a:solidFill>
            <a:ln cap="flat" cmpd="sng" w="12700">
              <a:solidFill>
                <a:srgbClr val="A92A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8305299" y="517200"/>
              <a:ext cx="1886700" cy="2641500"/>
            </a:xfrm>
            <a:prstGeom prst="rect">
              <a:avLst/>
            </a:prstGeom>
            <a:solidFill>
              <a:srgbClr val="C3F6D1">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8305299" y="1520965"/>
              <a:ext cx="1886700" cy="158490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 sz="1100" u="sng" cap="none" strike="noStrike">
                  <a:solidFill>
                    <a:srgbClr val="000000"/>
                  </a:solidFill>
                  <a:latin typeface="Avenir"/>
                  <a:ea typeface="Avenir"/>
                  <a:cs typeface="Avenir"/>
                  <a:sym typeface="Avenir"/>
                </a:rPr>
                <a:t>Before Winter Break</a:t>
              </a:r>
              <a:endParaRPr/>
            </a:p>
            <a:p>
              <a:pPr indent="0" lvl="0" marL="0" marR="0" rtl="0" algn="l">
                <a:lnSpc>
                  <a:spcPct val="90000"/>
                </a:lnSpc>
                <a:spcBef>
                  <a:spcPts val="385"/>
                </a:spcBef>
                <a:spcAft>
                  <a:spcPts val="0"/>
                </a:spcAft>
                <a:buClr>
                  <a:srgbClr val="000000"/>
                </a:buClr>
                <a:buSzPts val="1100"/>
                <a:buFont typeface="Avenir"/>
                <a:buNone/>
              </a:pPr>
              <a:r>
                <a:rPr b="1" i="0" lang="en" sz="1100" u="none" cap="none" strike="noStrike">
                  <a:solidFill>
                    <a:srgbClr val="000000"/>
                  </a:solidFill>
                  <a:latin typeface="Avenir"/>
                  <a:ea typeface="Avenir"/>
                  <a:cs typeface="Avenir"/>
                  <a:sym typeface="Avenir"/>
                </a:rPr>
                <a:t>GO Team </a:t>
              </a:r>
              <a:r>
                <a:rPr b="0" i="0" lang="en" sz="1100" u="none" cap="none" strike="noStrike">
                  <a:solidFill>
                    <a:srgbClr val="000000"/>
                  </a:solidFill>
                  <a:latin typeface="Avenir"/>
                  <a:ea typeface="Avenir"/>
                  <a:cs typeface="Avenir"/>
                  <a:sym typeface="Avenir"/>
                </a:rPr>
                <a:t>will take action (vote) on the rank of the strategic plan priorities for SY23-24 in preparation for budget discussions.</a:t>
              </a:r>
              <a:endParaRPr/>
            </a:p>
          </p:txBody>
        </p:sp>
        <p:sp>
          <p:nvSpPr>
            <p:cNvPr id="113" name="Google Shape;113;p17"/>
            <p:cNvSpPr/>
            <p:nvPr/>
          </p:nvSpPr>
          <p:spPr>
            <a:xfrm>
              <a:off x="8852464" y="781349"/>
              <a:ext cx="792300" cy="792300"/>
            </a:xfrm>
            <a:prstGeom prst="ellipse">
              <a:avLst/>
            </a:prstGeom>
            <a:solidFill>
              <a:srgbClr val="1598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txBox="1"/>
            <p:nvPr/>
          </p:nvSpPr>
          <p:spPr>
            <a:xfrm>
              <a:off x="8968515" y="897400"/>
              <a:ext cx="560400" cy="560400"/>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 sz="3800" u="none" cap="none" strike="noStrike">
                  <a:solidFill>
                    <a:srgbClr val="FFFFFF"/>
                  </a:solidFill>
                  <a:latin typeface="Avenir"/>
                  <a:ea typeface="Avenir"/>
                  <a:cs typeface="Avenir"/>
                  <a:sym typeface="Avenir"/>
                </a:rPr>
                <a:t>5</a:t>
              </a:r>
              <a:endParaRPr b="0" i="0" sz="3800" u="none" cap="none" strike="noStrike">
                <a:solidFill>
                  <a:srgbClr val="FFFFFF"/>
                </a:solidFill>
                <a:latin typeface="Avenir"/>
                <a:ea typeface="Avenir"/>
                <a:cs typeface="Avenir"/>
                <a:sym typeface="Avenir"/>
              </a:endParaRPr>
            </a:p>
          </p:txBody>
        </p:sp>
        <p:sp>
          <p:nvSpPr>
            <p:cNvPr id="115" name="Google Shape;115;p17"/>
            <p:cNvSpPr/>
            <p:nvPr/>
          </p:nvSpPr>
          <p:spPr>
            <a:xfrm>
              <a:off x="8305299" y="3158615"/>
              <a:ext cx="1886700" cy="0"/>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7"/>
          <p:cNvSpPr txBox="1"/>
          <p:nvPr/>
        </p:nvSpPr>
        <p:spPr>
          <a:xfrm>
            <a:off x="0" y="0"/>
            <a:ext cx="8274900" cy="90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900">
                <a:solidFill>
                  <a:srgbClr val="FFFFFF"/>
                </a:solidFill>
                <a:latin typeface="Twentieth Century"/>
                <a:ea typeface="Twentieth Century"/>
                <a:cs typeface="Twentieth Century"/>
                <a:sym typeface="Twentieth Century"/>
              </a:rPr>
              <a:t>Timeline for GO Teams</a:t>
            </a:r>
            <a:endParaRPr sz="3900">
              <a:solidFill>
                <a:srgbClr val="FFFFFF"/>
              </a:solidFill>
              <a:latin typeface="Twentieth Century"/>
              <a:ea typeface="Twentieth Century"/>
              <a:cs typeface="Twentieth Century"/>
              <a:sym typeface="Twentieth Century"/>
            </a:endParaRPr>
          </a:p>
        </p:txBody>
      </p:sp>
      <p:sp>
        <p:nvSpPr>
          <p:cNvPr id="117" name="Google Shape;117;p17"/>
          <p:cNvSpPr/>
          <p:nvPr/>
        </p:nvSpPr>
        <p:spPr>
          <a:xfrm>
            <a:off x="6141950" y="3933275"/>
            <a:ext cx="480600" cy="872100"/>
          </a:xfrm>
          <a:prstGeom prst="up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123" name="Google Shape;123;p18"/>
          <p:cNvPicPr preferRelativeResize="0"/>
          <p:nvPr/>
        </p:nvPicPr>
        <p:blipFill>
          <a:blip r:embed="rId4">
            <a:alphaModFix/>
          </a:blip>
          <a:stretch>
            <a:fillRect/>
          </a:stretch>
        </p:blipFill>
        <p:spPr>
          <a:xfrm>
            <a:off x="246175" y="4151675"/>
            <a:ext cx="1699341" cy="754200"/>
          </a:xfrm>
          <a:prstGeom prst="rect">
            <a:avLst/>
          </a:prstGeom>
          <a:noFill/>
          <a:ln>
            <a:noFill/>
          </a:ln>
        </p:spPr>
      </p:pic>
      <p:sp>
        <p:nvSpPr>
          <p:cNvPr id="124" name="Google Shape;124;p18"/>
          <p:cNvSpPr txBox="1"/>
          <p:nvPr/>
        </p:nvSpPr>
        <p:spPr>
          <a:xfrm>
            <a:off x="246182" y="188782"/>
            <a:ext cx="3237000" cy="406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b="1" lang="en" sz="5400">
                <a:solidFill>
                  <a:srgbClr val="FFFFFF"/>
                </a:solidFill>
                <a:latin typeface="Twentieth Century"/>
                <a:ea typeface="Twentieth Century"/>
                <a:cs typeface="Twentieth Century"/>
                <a:sym typeface="Twentieth Century"/>
              </a:rPr>
              <a:t>Discussion Items</a:t>
            </a:r>
            <a:endParaRPr sz="4400">
              <a:solidFill>
                <a:srgbClr val="FFFFFF"/>
              </a:solidFill>
              <a:latin typeface="Twentieth Century"/>
              <a:ea typeface="Twentieth Century"/>
              <a:cs typeface="Twentieth Century"/>
              <a:sym typeface="Twentieth Century"/>
            </a:endParaRPr>
          </a:p>
        </p:txBody>
      </p:sp>
      <p:sp>
        <p:nvSpPr>
          <p:cNvPr id="125" name="Google Shape;125;p18"/>
          <p:cNvSpPr txBox="1"/>
          <p:nvPr/>
        </p:nvSpPr>
        <p:spPr>
          <a:xfrm>
            <a:off x="3544500" y="543300"/>
            <a:ext cx="4955100" cy="3931800"/>
          </a:xfrm>
          <a:prstGeom prst="rect">
            <a:avLst/>
          </a:prstGeom>
          <a:noFill/>
          <a:ln>
            <a:noFill/>
          </a:ln>
        </p:spPr>
        <p:txBody>
          <a:bodyPr anchorCtr="0" anchor="ctr" bIns="45700" lIns="91425" spcFirstLastPara="1" rIns="91425" wrap="square" tIns="45700">
            <a:normAutofit lnSpcReduction="20000"/>
          </a:bodyPr>
          <a:lstStyle/>
          <a:p>
            <a:pPr indent="-406400" lvl="0" marL="457200" rtl="0" algn="l">
              <a:spcBef>
                <a:spcPts val="0"/>
              </a:spcBef>
              <a:spcAft>
                <a:spcPts val="0"/>
              </a:spcAft>
              <a:buClr>
                <a:srgbClr val="FFFFFF"/>
              </a:buClr>
              <a:buSzPts val="2800"/>
              <a:buFont typeface="Avenir"/>
              <a:buChar char="●"/>
            </a:pPr>
            <a:r>
              <a:rPr b="1" lang="en" sz="2800">
                <a:solidFill>
                  <a:srgbClr val="FFFFFF"/>
                </a:solidFill>
                <a:latin typeface="Avenir"/>
                <a:ea typeface="Avenir"/>
                <a:cs typeface="Avenir"/>
                <a:sym typeface="Avenir"/>
              </a:rPr>
              <a:t>Current Strategic Plan</a:t>
            </a:r>
            <a:endParaRPr sz="2800">
              <a:solidFill>
                <a:srgbClr val="FFFFFF"/>
              </a:solidFill>
              <a:latin typeface="Avenir"/>
              <a:ea typeface="Avenir"/>
              <a:cs typeface="Avenir"/>
              <a:sym typeface="Avenir"/>
            </a:endParaRPr>
          </a:p>
          <a:p>
            <a:pPr indent="0" lvl="0" marL="0" rtl="0" algn="l">
              <a:spcBef>
                <a:spcPts val="0"/>
              </a:spcBef>
              <a:spcAft>
                <a:spcPts val="0"/>
              </a:spcAft>
              <a:buNone/>
            </a:pPr>
            <a:r>
              <a:t/>
            </a:r>
            <a:endParaRPr sz="2800">
              <a:solidFill>
                <a:srgbClr val="FFFFFF"/>
              </a:solidFill>
              <a:latin typeface="Avenir"/>
              <a:ea typeface="Avenir"/>
              <a:cs typeface="Avenir"/>
              <a:sym typeface="Avenir"/>
            </a:endParaRPr>
          </a:p>
          <a:p>
            <a:pPr indent="-406400" lvl="0" marL="457200" rtl="0" algn="l">
              <a:spcBef>
                <a:spcPts val="0"/>
              </a:spcBef>
              <a:spcAft>
                <a:spcPts val="0"/>
              </a:spcAft>
              <a:buClr>
                <a:srgbClr val="FFFFFF"/>
              </a:buClr>
              <a:buSzPts val="2800"/>
              <a:buFont typeface="Avenir"/>
              <a:buChar char="●"/>
            </a:pPr>
            <a:r>
              <a:rPr b="1" lang="en" sz="2800">
                <a:solidFill>
                  <a:srgbClr val="FFFFFF"/>
                </a:solidFill>
                <a:latin typeface="Avenir"/>
                <a:ea typeface="Avenir"/>
                <a:cs typeface="Avenir"/>
                <a:sym typeface="Avenir"/>
              </a:rPr>
              <a:t>Continuous Improvement Plan</a:t>
            </a:r>
            <a:endParaRPr sz="2800">
              <a:solidFill>
                <a:srgbClr val="FFFFFF"/>
              </a:solidFill>
              <a:latin typeface="Avenir"/>
              <a:ea typeface="Avenir"/>
              <a:cs typeface="Avenir"/>
              <a:sym typeface="Avenir"/>
            </a:endParaRPr>
          </a:p>
          <a:p>
            <a:pPr indent="-406400" lvl="1" marL="914400" rtl="0" algn="l">
              <a:spcBef>
                <a:spcPts val="0"/>
              </a:spcBef>
              <a:spcAft>
                <a:spcPts val="0"/>
              </a:spcAft>
              <a:buClr>
                <a:srgbClr val="FFFFFF"/>
              </a:buClr>
              <a:buSzPts val="2800"/>
              <a:buFont typeface="Avenir"/>
              <a:buChar char="○"/>
            </a:pPr>
            <a:r>
              <a:rPr lang="en" sz="2800">
                <a:solidFill>
                  <a:srgbClr val="FFFFFF"/>
                </a:solidFill>
                <a:latin typeface="Avenir"/>
                <a:ea typeface="Avenir"/>
                <a:cs typeface="Avenir"/>
                <a:sym typeface="Avenir"/>
              </a:rPr>
              <a:t>Needs Assessment</a:t>
            </a:r>
            <a:endParaRPr sz="2800">
              <a:solidFill>
                <a:srgbClr val="FFFFFF"/>
              </a:solidFill>
              <a:latin typeface="Avenir"/>
              <a:ea typeface="Avenir"/>
              <a:cs typeface="Avenir"/>
              <a:sym typeface="Avenir"/>
            </a:endParaRPr>
          </a:p>
          <a:p>
            <a:pPr indent="-406400" lvl="1" marL="914400" rtl="0" algn="l">
              <a:spcBef>
                <a:spcPts val="0"/>
              </a:spcBef>
              <a:spcAft>
                <a:spcPts val="0"/>
              </a:spcAft>
              <a:buClr>
                <a:srgbClr val="FFFFFF"/>
              </a:buClr>
              <a:buSzPts val="2800"/>
              <a:buFont typeface="Avenir"/>
              <a:buChar char="○"/>
            </a:pPr>
            <a:r>
              <a:rPr lang="en" sz="2800">
                <a:solidFill>
                  <a:srgbClr val="FFFFFF"/>
                </a:solidFill>
                <a:latin typeface="Avenir"/>
                <a:ea typeface="Avenir"/>
                <a:cs typeface="Avenir"/>
                <a:sym typeface="Avenir"/>
              </a:rPr>
              <a:t>SMART GOALS</a:t>
            </a:r>
            <a:endParaRPr sz="2800">
              <a:solidFill>
                <a:srgbClr val="FFFFFF"/>
              </a:solidFill>
              <a:latin typeface="Avenir"/>
              <a:ea typeface="Avenir"/>
              <a:cs typeface="Avenir"/>
              <a:sym typeface="Avenir"/>
            </a:endParaRPr>
          </a:p>
          <a:p>
            <a:pPr indent="-406400" lvl="1" marL="914400" rtl="0" algn="l">
              <a:spcBef>
                <a:spcPts val="0"/>
              </a:spcBef>
              <a:spcAft>
                <a:spcPts val="0"/>
              </a:spcAft>
              <a:buClr>
                <a:srgbClr val="FFFFFF"/>
              </a:buClr>
              <a:buSzPts val="2800"/>
              <a:buFont typeface="Avenir"/>
              <a:buChar char="○"/>
            </a:pPr>
            <a:r>
              <a:rPr lang="en" sz="2800">
                <a:solidFill>
                  <a:srgbClr val="FFFFFF"/>
                </a:solidFill>
                <a:latin typeface="Avenir"/>
                <a:ea typeface="Avenir"/>
                <a:cs typeface="Avenir"/>
                <a:sym typeface="Avenir"/>
              </a:rPr>
              <a:t>Monitoring Measures</a:t>
            </a:r>
            <a:endParaRPr sz="2800">
              <a:solidFill>
                <a:srgbClr val="FFFFFF"/>
              </a:solidFill>
              <a:latin typeface="Avenir"/>
              <a:ea typeface="Avenir"/>
              <a:cs typeface="Avenir"/>
              <a:sym typeface="Avenir"/>
            </a:endParaRPr>
          </a:p>
          <a:p>
            <a:pPr indent="0" lvl="0" marL="0" rtl="0" algn="l">
              <a:spcBef>
                <a:spcPts val="0"/>
              </a:spcBef>
              <a:spcAft>
                <a:spcPts val="0"/>
              </a:spcAft>
              <a:buNone/>
            </a:pPr>
            <a:r>
              <a:t/>
            </a:r>
            <a:endParaRPr sz="2800">
              <a:solidFill>
                <a:srgbClr val="FFFFFF"/>
              </a:solidFill>
              <a:latin typeface="Avenir"/>
              <a:ea typeface="Avenir"/>
              <a:cs typeface="Avenir"/>
              <a:sym typeface="Avenir"/>
            </a:endParaRPr>
          </a:p>
          <a:p>
            <a:pPr indent="-406400" lvl="0" marL="457200" rtl="0" algn="l">
              <a:spcBef>
                <a:spcPts val="0"/>
              </a:spcBef>
              <a:spcAft>
                <a:spcPts val="0"/>
              </a:spcAft>
              <a:buClr>
                <a:srgbClr val="FFFFFF"/>
              </a:buClr>
              <a:buSzPts val="2800"/>
              <a:buFont typeface="Avenir"/>
              <a:buChar char="●"/>
            </a:pPr>
            <a:r>
              <a:rPr b="1" lang="en" sz="2800">
                <a:solidFill>
                  <a:srgbClr val="FFFFFF"/>
                </a:solidFill>
                <a:latin typeface="Avenir"/>
                <a:ea typeface="Avenir"/>
                <a:cs typeface="Avenir"/>
                <a:sym typeface="Avenir"/>
              </a:rPr>
              <a:t>MAP Data</a:t>
            </a:r>
            <a:endParaRPr sz="2800">
              <a:solidFill>
                <a:srgbClr val="FFFFFF"/>
              </a:solidFill>
              <a:latin typeface="Avenir"/>
              <a:ea typeface="Avenir"/>
              <a:cs typeface="Avenir"/>
              <a:sym typeface="Avenir"/>
            </a:endParaRPr>
          </a:p>
          <a:p>
            <a:pPr indent="-406400" lvl="1" marL="914400" rtl="0" algn="l">
              <a:spcBef>
                <a:spcPts val="0"/>
              </a:spcBef>
              <a:spcAft>
                <a:spcPts val="0"/>
              </a:spcAft>
              <a:buClr>
                <a:srgbClr val="FFFFFF"/>
              </a:buClr>
              <a:buSzPts val="2800"/>
              <a:buFont typeface="Avenir"/>
              <a:buChar char="○"/>
            </a:pPr>
            <a:r>
              <a:rPr lang="en" sz="2800">
                <a:solidFill>
                  <a:srgbClr val="FFFFFF"/>
                </a:solidFill>
                <a:latin typeface="Avenir"/>
                <a:ea typeface="Avenir"/>
                <a:cs typeface="Avenir"/>
                <a:sym typeface="Avenir"/>
              </a:rPr>
              <a:t>Data Protocol</a:t>
            </a:r>
            <a:endParaRPr sz="2800">
              <a:solidFill>
                <a:srgbClr val="FFFFFF"/>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29" name="Shape 129"/>
        <p:cNvGrpSpPr/>
        <p:nvPr/>
      </p:nvGrpSpPr>
      <p:grpSpPr>
        <a:xfrm>
          <a:off x="0" y="0"/>
          <a:ext cx="0" cy="0"/>
          <a:chOff x="0" y="0"/>
          <a:chExt cx="0" cy="0"/>
        </a:xfrm>
      </p:grpSpPr>
      <p:pic>
        <p:nvPicPr>
          <p:cNvPr id="130" name="Google Shape;130;p19"/>
          <p:cNvPicPr preferRelativeResize="0"/>
          <p:nvPr/>
        </p:nvPicPr>
        <p:blipFill>
          <a:blip r:embed="rId3">
            <a:alphaModFix/>
          </a:blip>
          <a:stretch>
            <a:fillRect/>
          </a:stretch>
        </p:blipFill>
        <p:spPr>
          <a:xfrm>
            <a:off x="7821150" y="3815300"/>
            <a:ext cx="1238048" cy="1238048"/>
          </a:xfrm>
          <a:prstGeom prst="rect">
            <a:avLst/>
          </a:prstGeom>
          <a:noFill/>
          <a:ln>
            <a:noFill/>
          </a:ln>
        </p:spPr>
      </p:pic>
      <p:sp>
        <p:nvSpPr>
          <p:cNvPr id="131" name="Google Shape;131;p19"/>
          <p:cNvSpPr txBox="1"/>
          <p:nvPr/>
        </p:nvSpPr>
        <p:spPr>
          <a:xfrm>
            <a:off x="1371600" y="1230728"/>
            <a:ext cx="6400800" cy="1558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4400">
                <a:solidFill>
                  <a:schemeClr val="lt1"/>
                </a:solidFill>
                <a:latin typeface="Arial Black"/>
                <a:ea typeface="Arial Black"/>
                <a:cs typeface="Arial Black"/>
                <a:sym typeface="Arial Black"/>
              </a:rPr>
              <a:t>2021-2025</a:t>
            </a:r>
            <a:br>
              <a:rPr b="1" lang="en" sz="4400">
                <a:solidFill>
                  <a:schemeClr val="lt1"/>
                </a:solidFill>
                <a:latin typeface="Arial Black"/>
                <a:ea typeface="Arial Black"/>
                <a:cs typeface="Arial Black"/>
                <a:sym typeface="Arial Black"/>
              </a:rPr>
            </a:br>
            <a:r>
              <a:rPr b="1" lang="en" sz="4400">
                <a:solidFill>
                  <a:schemeClr val="lt1"/>
                </a:solidFill>
                <a:latin typeface="Arial Black"/>
                <a:ea typeface="Arial Black"/>
                <a:cs typeface="Arial Black"/>
                <a:sym typeface="Arial Black"/>
              </a:rPr>
              <a:t>STRATEGIC PLAN</a:t>
            </a:r>
            <a:endParaRPr b="1" sz="4400">
              <a:solidFill>
                <a:schemeClr val="lt1"/>
              </a:solidFill>
              <a:latin typeface="Arial Black"/>
              <a:ea typeface="Arial Black"/>
              <a:cs typeface="Arial Black"/>
              <a:sym typeface="Arial Black"/>
            </a:endParaRPr>
          </a:p>
        </p:txBody>
      </p:sp>
      <p:pic>
        <p:nvPicPr>
          <p:cNvPr id="132" name="Google Shape;132;p19"/>
          <p:cNvPicPr preferRelativeResize="0"/>
          <p:nvPr/>
        </p:nvPicPr>
        <p:blipFill>
          <a:blip r:embed="rId4">
            <a:alphaModFix/>
          </a:blip>
          <a:stretch>
            <a:fillRect/>
          </a:stretch>
        </p:blipFill>
        <p:spPr>
          <a:xfrm>
            <a:off x="246175" y="4151675"/>
            <a:ext cx="1699341" cy="75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36" name="Shape 136"/>
        <p:cNvGrpSpPr/>
        <p:nvPr/>
      </p:nvGrpSpPr>
      <p:grpSpPr>
        <a:xfrm>
          <a:off x="0" y="0"/>
          <a:ext cx="0" cy="0"/>
          <a:chOff x="0" y="0"/>
          <a:chExt cx="0" cy="0"/>
        </a:xfrm>
      </p:grpSpPr>
      <p:pic>
        <p:nvPicPr>
          <p:cNvPr id="137" name="Google Shape;137;p20"/>
          <p:cNvPicPr preferRelativeResize="0"/>
          <p:nvPr/>
        </p:nvPicPr>
        <p:blipFill>
          <a:blip r:embed="rId3">
            <a:alphaModFix/>
          </a:blip>
          <a:stretch>
            <a:fillRect/>
          </a:stretch>
        </p:blipFill>
        <p:spPr>
          <a:xfrm>
            <a:off x="7821150" y="3815300"/>
            <a:ext cx="1238048" cy="1238048"/>
          </a:xfrm>
          <a:prstGeom prst="rect">
            <a:avLst/>
          </a:prstGeom>
          <a:noFill/>
          <a:ln>
            <a:noFill/>
          </a:ln>
        </p:spPr>
      </p:pic>
      <p:pic>
        <p:nvPicPr>
          <p:cNvPr id="138" name="Google Shape;138;p20"/>
          <p:cNvPicPr preferRelativeResize="0"/>
          <p:nvPr/>
        </p:nvPicPr>
        <p:blipFill>
          <a:blip r:embed="rId4">
            <a:alphaModFix/>
          </a:blip>
          <a:stretch>
            <a:fillRect/>
          </a:stretch>
        </p:blipFill>
        <p:spPr>
          <a:xfrm>
            <a:off x="246175" y="4151675"/>
            <a:ext cx="1699341" cy="754200"/>
          </a:xfrm>
          <a:prstGeom prst="rect">
            <a:avLst/>
          </a:prstGeom>
          <a:noFill/>
          <a:ln>
            <a:noFill/>
          </a:ln>
        </p:spPr>
      </p:pic>
      <p:pic>
        <p:nvPicPr>
          <p:cNvPr id="139" name="Google Shape;139;p20"/>
          <p:cNvPicPr preferRelativeResize="0"/>
          <p:nvPr/>
        </p:nvPicPr>
        <p:blipFill>
          <a:blip r:embed="rId5">
            <a:alphaModFix/>
          </a:blip>
          <a:stretch>
            <a:fillRect/>
          </a:stretch>
        </p:blipFill>
        <p:spPr>
          <a:xfrm>
            <a:off x="2027150" y="456975"/>
            <a:ext cx="5915025" cy="4229576"/>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43" name="Shape 143"/>
        <p:cNvGrpSpPr/>
        <p:nvPr/>
      </p:nvGrpSpPr>
      <p:grpSpPr>
        <a:xfrm>
          <a:off x="0" y="0"/>
          <a:ext cx="0" cy="0"/>
          <a:chOff x="0" y="0"/>
          <a:chExt cx="0" cy="0"/>
        </a:xfrm>
      </p:grpSpPr>
      <p:pic>
        <p:nvPicPr>
          <p:cNvPr id="144" name="Google Shape;144;p21"/>
          <p:cNvPicPr preferRelativeResize="0"/>
          <p:nvPr/>
        </p:nvPicPr>
        <p:blipFill>
          <a:blip r:embed="rId3">
            <a:alphaModFix/>
          </a:blip>
          <a:stretch>
            <a:fillRect/>
          </a:stretch>
        </p:blipFill>
        <p:spPr>
          <a:xfrm>
            <a:off x="7821150" y="3815300"/>
            <a:ext cx="1238048" cy="1238048"/>
          </a:xfrm>
          <a:prstGeom prst="rect">
            <a:avLst/>
          </a:prstGeom>
          <a:noFill/>
          <a:ln>
            <a:noFill/>
          </a:ln>
        </p:spPr>
      </p:pic>
      <p:sp>
        <p:nvSpPr>
          <p:cNvPr id="145" name="Google Shape;145;p21"/>
          <p:cNvSpPr txBox="1"/>
          <p:nvPr/>
        </p:nvSpPr>
        <p:spPr>
          <a:xfrm>
            <a:off x="1371600" y="549972"/>
            <a:ext cx="6400800" cy="2920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4400">
                <a:solidFill>
                  <a:schemeClr val="lt1"/>
                </a:solidFill>
                <a:latin typeface="Arial Black"/>
                <a:ea typeface="Arial Black"/>
                <a:cs typeface="Arial Black"/>
                <a:sym typeface="Arial Black"/>
              </a:rPr>
              <a:t>CONTINUOUS IMPROVEMENT PLAN </a:t>
            </a:r>
            <a:endParaRPr b="1" sz="4400">
              <a:solidFill>
                <a:schemeClr val="lt1"/>
              </a:solidFill>
              <a:latin typeface="Arial Black"/>
              <a:ea typeface="Arial Black"/>
              <a:cs typeface="Arial Black"/>
              <a:sym typeface="Arial Black"/>
            </a:endParaRPr>
          </a:p>
          <a:p>
            <a:pPr indent="0" lvl="0" marL="0" rtl="0" algn="ctr">
              <a:spcBef>
                <a:spcPts val="0"/>
              </a:spcBef>
              <a:spcAft>
                <a:spcPts val="0"/>
              </a:spcAft>
              <a:buNone/>
            </a:pPr>
            <a:r>
              <a:rPr b="1" lang="en" sz="4400">
                <a:solidFill>
                  <a:schemeClr val="lt1"/>
                </a:solidFill>
                <a:latin typeface="Arial Black"/>
                <a:ea typeface="Arial Black"/>
                <a:cs typeface="Arial Black"/>
                <a:sym typeface="Arial Black"/>
              </a:rPr>
              <a:t>SY </a:t>
            </a:r>
            <a:r>
              <a:rPr b="1" lang="en" sz="4400">
                <a:solidFill>
                  <a:schemeClr val="lt1"/>
                </a:solidFill>
                <a:latin typeface="Arial Black"/>
                <a:ea typeface="Arial Black"/>
                <a:cs typeface="Arial Black"/>
                <a:sym typeface="Arial Black"/>
              </a:rPr>
              <a:t>2022-2023</a:t>
            </a:r>
            <a:br>
              <a:rPr b="1" lang="en" sz="4400">
                <a:solidFill>
                  <a:schemeClr val="lt1"/>
                </a:solidFill>
                <a:latin typeface="Arial Black"/>
                <a:ea typeface="Arial Black"/>
                <a:cs typeface="Arial Black"/>
                <a:sym typeface="Arial Black"/>
              </a:rPr>
            </a:br>
            <a:endParaRPr b="1" sz="4400">
              <a:solidFill>
                <a:schemeClr val="lt1"/>
              </a:solidFill>
              <a:latin typeface="Arial Black"/>
              <a:ea typeface="Arial Black"/>
              <a:cs typeface="Arial Black"/>
              <a:sym typeface="Arial Black"/>
            </a:endParaRPr>
          </a:p>
        </p:txBody>
      </p:sp>
      <p:pic>
        <p:nvPicPr>
          <p:cNvPr id="146" name="Google Shape;146;p21"/>
          <p:cNvPicPr preferRelativeResize="0"/>
          <p:nvPr/>
        </p:nvPicPr>
        <p:blipFill>
          <a:blip r:embed="rId4">
            <a:alphaModFix/>
          </a:blip>
          <a:stretch>
            <a:fillRect/>
          </a:stretch>
        </p:blipFill>
        <p:spPr>
          <a:xfrm>
            <a:off x="246175" y="4151675"/>
            <a:ext cx="1699341" cy="75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